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E22CC-DA0A-4049-BA95-FBEF39410538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1752D-0D06-4A4E-B9C4-84D8859299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5667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6D2E740-7C2F-42B5-BC00-ACACC794BFE5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9928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E609-4D06-4B5A-B869-498D8B2E07BA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9E31-BC29-4757-A692-7157107FE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4971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E609-4D06-4B5A-B869-498D8B2E07BA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9E31-BC29-4757-A692-7157107FE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0492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E609-4D06-4B5A-B869-498D8B2E07BA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9E31-BC29-4757-A692-7157107FE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480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E609-4D06-4B5A-B869-498D8B2E07BA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9E31-BC29-4757-A692-7157107FE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573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E609-4D06-4B5A-B869-498D8B2E07BA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9E31-BC29-4757-A692-7157107FE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2972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E609-4D06-4B5A-B869-498D8B2E07BA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9E31-BC29-4757-A692-7157107FE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9509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E609-4D06-4B5A-B869-498D8B2E07BA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9E31-BC29-4757-A692-7157107FE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9065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E609-4D06-4B5A-B869-498D8B2E07BA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9E31-BC29-4757-A692-7157107FE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66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E609-4D06-4B5A-B869-498D8B2E07BA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9E31-BC29-4757-A692-7157107FE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71109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E609-4D06-4B5A-B869-498D8B2E07BA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9E31-BC29-4757-A692-7157107FE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1412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3E609-4D06-4B5A-B869-498D8B2E07BA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C9E31-BC29-4757-A692-7157107FE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761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3E609-4D06-4B5A-B869-498D8B2E07BA}" type="datetimeFigureOut">
              <a:rPr lang="de-DE" smtClean="0"/>
              <a:t>04.12.2018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C9E31-BC29-4757-A692-7157107FECB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7941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 txBox="1">
            <a:spLocks/>
          </p:cNvSpPr>
          <p:nvPr/>
        </p:nvSpPr>
        <p:spPr>
          <a:xfrm>
            <a:off x="2063552" y="154801"/>
            <a:ext cx="7092650" cy="683569"/>
          </a:xfrm>
          <a:prstGeom prst="rect">
            <a:avLst/>
          </a:prstGeom>
        </p:spPr>
        <p:txBody>
          <a:bodyPr vert="horz" wrap="none" lIns="0" tIns="0" rIns="0" bIns="0" rtlCol="0" anchor="b" anchorCtr="0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33333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33333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33333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33333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33333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33333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33333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333333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de-DE" dirty="0" err="1"/>
              <a:t>Digitalización</a:t>
            </a:r>
            <a:r>
              <a:rPr lang="de-DE" dirty="0"/>
              <a:t> y </a:t>
            </a:r>
            <a:r>
              <a:rPr lang="de-DE" dirty="0" err="1"/>
              <a:t>Trabajo</a:t>
            </a:r>
            <a:r>
              <a:rPr lang="de-DE" dirty="0"/>
              <a:t> 4.0</a:t>
            </a:r>
            <a:endParaRPr lang="de-DE" kern="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E6443-C8A1-9B4B-9AED-1D731AEE9813}" type="slidenum">
              <a:rPr lang="de-DE" smtClean="0"/>
              <a:pPr/>
              <a:t>1</a:t>
            </a:fld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3072" y="1100627"/>
            <a:ext cx="8352928" cy="5154326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 rot="16200000">
            <a:off x="9490713" y="4480743"/>
            <a:ext cx="1023036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685800"/>
            <a:r>
              <a:rPr lang="de-DE" sz="600" dirty="0">
                <a:latin typeface="Calibri" panose="020F0502020204030204"/>
              </a:rPr>
              <a:t>Foto: </a:t>
            </a:r>
            <a:r>
              <a:rPr lang="de-DE" sz="600" dirty="0" err="1">
                <a:latin typeface="Calibri" panose="020F0502020204030204"/>
              </a:rPr>
              <a:t>iStockphoto</a:t>
            </a:r>
            <a:r>
              <a:rPr lang="de-DE" sz="600" dirty="0">
                <a:latin typeface="Calibri" panose="020F0502020204030204"/>
              </a:rPr>
              <a:t>/ </a:t>
            </a:r>
            <a:r>
              <a:rPr lang="de-DE" sz="600" dirty="0" err="1">
                <a:latin typeface="Calibri" panose="020F0502020204030204"/>
              </a:rPr>
              <a:t>id-work</a:t>
            </a:r>
            <a:endParaRPr lang="de-DE" sz="600" dirty="0">
              <a:latin typeface="Calibri" panose="020F0502020204030204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919536" y="5412726"/>
            <a:ext cx="3600400" cy="846386"/>
          </a:xfrm>
          <a:prstGeom prst="rect">
            <a:avLst/>
          </a:prstGeom>
          <a:solidFill>
            <a:srgbClr val="FFFFFF"/>
          </a:solidFill>
          <a:ln w="12700">
            <a:solidFill>
              <a:srgbClr val="C0C0C0"/>
            </a:solidFill>
          </a:ln>
        </p:spPr>
        <p:txBody>
          <a:bodyPr wrap="square" rtlCol="0">
            <a:spAutoFit/>
          </a:bodyPr>
          <a:lstStyle/>
          <a:p>
            <a:r>
              <a:rPr lang="de-DE" sz="700" b="1" u="sng" dirty="0" err="1"/>
              <a:t>Grado</a:t>
            </a:r>
            <a:r>
              <a:rPr lang="de-DE" sz="700" b="1" u="sng" dirty="0"/>
              <a:t> de </a:t>
            </a:r>
            <a:r>
              <a:rPr lang="de-DE" sz="700" b="1" u="sng" dirty="0" err="1"/>
              <a:t>interconexión</a:t>
            </a:r>
            <a:endParaRPr lang="de-DE" sz="700" b="1" u="sng" dirty="0"/>
          </a:p>
          <a:p>
            <a:r>
              <a:rPr lang="de-DE" sz="700" b="1" dirty="0">
                <a:solidFill>
                  <a:srgbClr val="B9CDE5"/>
                </a:solidFill>
              </a:rPr>
              <a:t>Sin </a:t>
            </a:r>
            <a:r>
              <a:rPr lang="de-DE" sz="700" b="1" dirty="0" err="1">
                <a:solidFill>
                  <a:srgbClr val="B9CDE5"/>
                </a:solidFill>
              </a:rPr>
              <a:t>interconexión</a:t>
            </a:r>
            <a:r>
              <a:rPr lang="de-DE" sz="700" b="1" dirty="0">
                <a:solidFill>
                  <a:srgbClr val="B9CDE5"/>
                </a:solidFill>
              </a:rPr>
              <a:t> –	</a:t>
            </a:r>
            <a:r>
              <a:rPr lang="de-DE" sz="700" b="1" dirty="0">
                <a:solidFill>
                  <a:srgbClr val="95B3D7"/>
                </a:solidFill>
              </a:rPr>
              <a:t>En la </a:t>
            </a:r>
            <a:r>
              <a:rPr lang="de-DE" sz="700" b="1" dirty="0" err="1">
                <a:solidFill>
                  <a:srgbClr val="95B3D7"/>
                </a:solidFill>
              </a:rPr>
              <a:t>respectiva</a:t>
            </a:r>
            <a:r>
              <a:rPr lang="de-DE" sz="700" b="1" dirty="0">
                <a:solidFill>
                  <a:srgbClr val="B9CDE5"/>
                </a:solidFill>
              </a:rPr>
              <a:t>	</a:t>
            </a:r>
            <a:r>
              <a:rPr lang="de-DE" sz="700" b="1" dirty="0" err="1">
                <a:solidFill>
                  <a:srgbClr val="376092"/>
                </a:solidFill>
              </a:rPr>
              <a:t>Interseccional</a:t>
            </a:r>
            <a:r>
              <a:rPr lang="de-DE" sz="700" b="1" dirty="0">
                <a:solidFill>
                  <a:srgbClr val="376092"/>
                </a:solidFill>
              </a:rPr>
              <a:t>	</a:t>
            </a:r>
            <a:r>
              <a:rPr lang="de-DE" sz="700" b="1" dirty="0" err="1">
                <a:solidFill>
                  <a:srgbClr val="254061"/>
                </a:solidFill>
              </a:rPr>
              <a:t>Con</a:t>
            </a:r>
            <a:r>
              <a:rPr lang="de-DE" sz="700" b="1" dirty="0">
                <a:solidFill>
                  <a:srgbClr val="254061"/>
                </a:solidFill>
              </a:rPr>
              <a:t> </a:t>
            </a:r>
            <a:r>
              <a:rPr lang="de-DE" sz="700" b="1" dirty="0" err="1">
                <a:solidFill>
                  <a:srgbClr val="254061"/>
                </a:solidFill>
              </a:rPr>
              <a:t>empresas</a:t>
            </a:r>
            <a:endParaRPr lang="de-DE" sz="700" b="1" dirty="0">
              <a:solidFill>
                <a:srgbClr val="254061"/>
              </a:solidFill>
            </a:endParaRPr>
          </a:p>
          <a:p>
            <a:r>
              <a:rPr lang="de-DE" sz="700" b="1" dirty="0" err="1">
                <a:solidFill>
                  <a:srgbClr val="B9CDE5"/>
                </a:solidFill>
              </a:rPr>
              <a:t>autónomo</a:t>
            </a:r>
            <a:r>
              <a:rPr lang="de-DE" sz="700" b="1" dirty="0">
                <a:solidFill>
                  <a:srgbClr val="254061"/>
                </a:solidFill>
              </a:rPr>
              <a:t> 	</a:t>
            </a:r>
            <a:r>
              <a:rPr lang="de-DE" sz="700" b="1" dirty="0" err="1">
                <a:solidFill>
                  <a:srgbClr val="95B3D7"/>
                </a:solidFill>
              </a:rPr>
              <a:t>sección</a:t>
            </a:r>
            <a:r>
              <a:rPr lang="de-DE" sz="700" b="1" dirty="0">
                <a:solidFill>
                  <a:srgbClr val="254061"/>
                </a:solidFill>
              </a:rPr>
              <a:t>		</a:t>
            </a:r>
            <a:r>
              <a:rPr lang="de-DE" sz="700" b="1" dirty="0" err="1">
                <a:solidFill>
                  <a:srgbClr val="254061"/>
                </a:solidFill>
              </a:rPr>
              <a:t>externas</a:t>
            </a:r>
            <a:endParaRPr lang="de-DE" sz="700" b="1" dirty="0">
              <a:solidFill>
                <a:srgbClr val="254061"/>
              </a:solidFill>
            </a:endParaRPr>
          </a:p>
          <a:p>
            <a:r>
              <a:rPr lang="de-DE" sz="700" b="1" u="sng" dirty="0" err="1">
                <a:solidFill>
                  <a:srgbClr val="254061"/>
                </a:solidFill>
              </a:rPr>
              <a:t>Grado</a:t>
            </a:r>
            <a:r>
              <a:rPr lang="de-DE" sz="700" b="1" u="sng" dirty="0">
                <a:solidFill>
                  <a:srgbClr val="254061"/>
                </a:solidFill>
              </a:rPr>
              <a:t> de </a:t>
            </a:r>
            <a:r>
              <a:rPr lang="de-DE" sz="700" b="1" u="sng" dirty="0" err="1">
                <a:solidFill>
                  <a:srgbClr val="254061"/>
                </a:solidFill>
              </a:rPr>
              <a:t>autocontrol</a:t>
            </a:r>
            <a:r>
              <a:rPr lang="de-DE" sz="700" b="1" u="sng" dirty="0">
                <a:solidFill>
                  <a:srgbClr val="254061"/>
                </a:solidFill>
              </a:rPr>
              <a:t> de la </a:t>
            </a:r>
            <a:r>
              <a:rPr lang="de-DE" sz="700" b="1" u="sng" dirty="0" err="1">
                <a:solidFill>
                  <a:srgbClr val="254061"/>
                </a:solidFill>
              </a:rPr>
              <a:t>técnica</a:t>
            </a:r>
            <a:endParaRPr lang="de-DE" sz="700" b="1" u="sng" dirty="0">
              <a:solidFill>
                <a:srgbClr val="254061"/>
              </a:solidFill>
            </a:endParaRPr>
          </a:p>
          <a:p>
            <a:r>
              <a:rPr lang="de-DE" sz="700" b="1" dirty="0" err="1">
                <a:solidFill>
                  <a:srgbClr val="FAC090"/>
                </a:solidFill>
              </a:rPr>
              <a:t>Asistencia</a:t>
            </a:r>
            <a:r>
              <a:rPr lang="de-DE" sz="700" b="1" dirty="0">
                <a:solidFill>
                  <a:srgbClr val="FAC090"/>
                </a:solidFill>
              </a:rPr>
              <a:t> </a:t>
            </a:r>
            <a:r>
              <a:rPr lang="de-DE" sz="700" b="1" dirty="0" err="1">
                <a:solidFill>
                  <a:srgbClr val="FAC090"/>
                </a:solidFill>
              </a:rPr>
              <a:t>para</a:t>
            </a:r>
            <a:r>
              <a:rPr lang="de-DE" sz="700" b="1" dirty="0">
                <a:solidFill>
                  <a:srgbClr val="FAC090"/>
                </a:solidFill>
              </a:rPr>
              <a:t> las</a:t>
            </a:r>
            <a:r>
              <a:rPr lang="de-DE" sz="700" b="1" dirty="0"/>
              <a:t>	</a:t>
            </a:r>
            <a:r>
              <a:rPr lang="de-DE" sz="700" b="1" dirty="0">
                <a:solidFill>
                  <a:srgbClr val="E46C0A"/>
                </a:solidFill>
              </a:rPr>
              <a:t>Normas </a:t>
            </a:r>
            <a:r>
              <a:rPr lang="de-DE" sz="700" b="1" dirty="0" err="1">
                <a:solidFill>
                  <a:srgbClr val="E46C0A"/>
                </a:solidFill>
              </a:rPr>
              <a:t>para</a:t>
            </a:r>
            <a:r>
              <a:rPr lang="de-DE" sz="700" b="1" dirty="0">
                <a:solidFill>
                  <a:srgbClr val="E46C0A"/>
                </a:solidFill>
              </a:rPr>
              <a:t> las</a:t>
            </a:r>
            <a:r>
              <a:rPr lang="de-DE" sz="700" b="1" dirty="0"/>
              <a:t>	</a:t>
            </a:r>
            <a:r>
              <a:rPr lang="de-DE" sz="700" b="1" dirty="0" err="1">
                <a:solidFill>
                  <a:srgbClr val="984807"/>
                </a:solidFill>
              </a:rPr>
              <a:t>Proceso</a:t>
            </a:r>
            <a:r>
              <a:rPr lang="de-DE" sz="700" b="1" dirty="0">
                <a:solidFill>
                  <a:srgbClr val="984807"/>
                </a:solidFill>
              </a:rPr>
              <a:t>: auto-</a:t>
            </a:r>
            <a:r>
              <a:rPr lang="de-DE" sz="700" b="1" dirty="0"/>
              <a:t>	</a:t>
            </a:r>
            <a:r>
              <a:rPr lang="de-DE" sz="700" b="1" dirty="0" err="1">
                <a:solidFill>
                  <a:srgbClr val="753805"/>
                </a:solidFill>
              </a:rPr>
              <a:t>Proceso</a:t>
            </a:r>
            <a:r>
              <a:rPr lang="de-DE" sz="700" b="1" dirty="0">
                <a:solidFill>
                  <a:srgbClr val="753805"/>
                </a:solidFill>
              </a:rPr>
              <a:t>: auto-</a:t>
            </a:r>
          </a:p>
          <a:p>
            <a:r>
              <a:rPr lang="de-DE" sz="700" b="1" dirty="0" err="1">
                <a:solidFill>
                  <a:srgbClr val="FAC090"/>
                </a:solidFill>
              </a:rPr>
              <a:t>Decisiones</a:t>
            </a:r>
            <a:r>
              <a:rPr lang="de-DE" sz="700" b="1" dirty="0">
                <a:solidFill>
                  <a:srgbClr val="FAC090"/>
                </a:solidFill>
              </a:rPr>
              <a:t> (</a:t>
            </a:r>
            <a:r>
              <a:rPr lang="de-DE" sz="700" b="1" dirty="0" err="1">
                <a:solidFill>
                  <a:srgbClr val="FAC090"/>
                </a:solidFill>
              </a:rPr>
              <a:t>inform</a:t>
            </a:r>
            <a:r>
              <a:rPr lang="de-DE" sz="700" b="1" dirty="0">
                <a:solidFill>
                  <a:srgbClr val="FAC090"/>
                </a:solidFill>
              </a:rPr>
              <a:t>.)</a:t>
            </a:r>
            <a:r>
              <a:rPr lang="de-DE" sz="700" b="1" dirty="0"/>
              <a:t>	</a:t>
            </a:r>
            <a:r>
              <a:rPr lang="de-DE" sz="700" b="1" dirty="0" err="1">
                <a:solidFill>
                  <a:srgbClr val="E46C0A"/>
                </a:solidFill>
              </a:rPr>
              <a:t>decisiones</a:t>
            </a:r>
            <a:r>
              <a:rPr lang="de-DE" sz="700" b="1" dirty="0"/>
              <a:t>	</a:t>
            </a:r>
            <a:r>
              <a:rPr lang="de-DE" sz="700" b="1" dirty="0" err="1">
                <a:solidFill>
                  <a:srgbClr val="984807"/>
                </a:solidFill>
              </a:rPr>
              <a:t>control</a:t>
            </a:r>
            <a:r>
              <a:rPr lang="de-DE" sz="700" b="1" dirty="0">
                <a:solidFill>
                  <a:srgbClr val="984807"/>
                </a:solidFill>
              </a:rPr>
              <a:t> </a:t>
            </a:r>
            <a:r>
              <a:rPr lang="de-DE" sz="700" b="1" dirty="0" err="1">
                <a:solidFill>
                  <a:srgbClr val="984807"/>
                </a:solidFill>
              </a:rPr>
              <a:t>parcial</a:t>
            </a:r>
            <a:r>
              <a:rPr lang="de-DE" sz="700" b="1" dirty="0"/>
              <a:t>	</a:t>
            </a:r>
            <a:r>
              <a:rPr lang="de-DE" sz="700" b="1" dirty="0" err="1">
                <a:solidFill>
                  <a:srgbClr val="753805"/>
                </a:solidFill>
              </a:rPr>
              <a:t>control</a:t>
            </a:r>
            <a:r>
              <a:rPr lang="de-DE" sz="700" b="1" dirty="0">
                <a:solidFill>
                  <a:srgbClr val="753805"/>
                </a:solidFill>
              </a:rPr>
              <a:t> total</a:t>
            </a:r>
          </a:p>
          <a:p>
            <a:endParaRPr lang="es-ES" sz="700" b="1" dirty="0">
              <a:solidFill>
                <a:srgbClr val="753805"/>
              </a:solidFill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5663952" y="450912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4" name="Textfeld 13"/>
          <p:cNvSpPr txBox="1"/>
          <p:nvPr/>
        </p:nvSpPr>
        <p:spPr>
          <a:xfrm>
            <a:off x="5524450" y="5407044"/>
            <a:ext cx="5036046" cy="852068"/>
          </a:xfrm>
          <a:prstGeom prst="rect">
            <a:avLst/>
          </a:prstGeom>
          <a:solidFill>
            <a:srgbClr val="C0C0C0"/>
          </a:solidFill>
        </p:spPr>
        <p:txBody>
          <a:bodyPr wrap="square" rtlCol="0">
            <a:spAutoFit/>
          </a:bodyPr>
          <a:lstStyle/>
          <a:p>
            <a:r>
              <a:rPr lang="de-DE" sz="700" b="1" dirty="0" err="1"/>
              <a:t>Consecuencias</a:t>
            </a:r>
            <a:r>
              <a:rPr lang="de-DE" sz="700" b="1" dirty="0"/>
              <a:t> de </a:t>
            </a:r>
            <a:r>
              <a:rPr lang="de-DE" sz="700" b="1" dirty="0" err="1"/>
              <a:t>Industria</a:t>
            </a:r>
            <a:r>
              <a:rPr lang="de-DE" sz="700" b="1" dirty="0"/>
              <a:t> 4.0</a:t>
            </a:r>
            <a:r>
              <a:rPr lang="de-DE" sz="700" dirty="0"/>
              <a:t>	</a:t>
            </a:r>
            <a:r>
              <a:rPr lang="de-DE" sz="700" dirty="0" err="1"/>
              <a:t>positivas</a:t>
            </a:r>
            <a:r>
              <a:rPr lang="de-DE" sz="700" dirty="0"/>
              <a:t>          </a:t>
            </a:r>
            <a:r>
              <a:rPr lang="de-DE" sz="700" dirty="0" err="1"/>
              <a:t>negativas</a:t>
            </a:r>
            <a:r>
              <a:rPr lang="de-DE" sz="700" dirty="0"/>
              <a:t>          neutrales	      </a:t>
            </a:r>
            <a:r>
              <a:rPr lang="de-DE" sz="700" dirty="0" err="1"/>
              <a:t>tr</a:t>
            </a:r>
            <a:r>
              <a:rPr lang="de-DE" sz="700" dirty="0"/>
              <a:t> = </a:t>
            </a:r>
            <a:r>
              <a:rPr lang="de-DE" sz="700" dirty="0" err="1"/>
              <a:t>trabajadores</a:t>
            </a:r>
            <a:endParaRPr lang="de-DE" sz="700" dirty="0"/>
          </a:p>
          <a:p>
            <a:endParaRPr lang="de-DE" sz="700" dirty="0"/>
          </a:p>
          <a:p>
            <a:r>
              <a:rPr lang="de-DE" sz="700" dirty="0"/>
              <a:t>                           </a:t>
            </a:r>
            <a:r>
              <a:rPr lang="de-DE" sz="700" dirty="0" err="1"/>
              <a:t>Puestos</a:t>
            </a:r>
            <a:r>
              <a:rPr lang="de-DE" sz="700" dirty="0"/>
              <a:t> de </a:t>
            </a:r>
            <a:r>
              <a:rPr lang="de-DE" sz="700" dirty="0" err="1"/>
              <a:t>trabajo</a:t>
            </a:r>
            <a:r>
              <a:rPr lang="de-DE" sz="700" dirty="0"/>
              <a:t>	</a:t>
            </a:r>
            <a:r>
              <a:rPr lang="de-DE" sz="700" dirty="0" err="1"/>
              <a:t>Calidad</a:t>
            </a:r>
            <a:r>
              <a:rPr lang="de-DE" sz="700" dirty="0"/>
              <a:t> del </a:t>
            </a:r>
            <a:r>
              <a:rPr lang="de-DE" sz="700" dirty="0" err="1"/>
              <a:t>trabajo</a:t>
            </a:r>
            <a:r>
              <a:rPr lang="de-DE" sz="700" dirty="0"/>
              <a:t>             </a:t>
            </a:r>
            <a:r>
              <a:rPr lang="de-DE" sz="700" dirty="0" err="1"/>
              <a:t>Condiciones</a:t>
            </a:r>
            <a:r>
              <a:rPr lang="de-DE" sz="700" dirty="0"/>
              <a:t> de</a:t>
            </a:r>
          </a:p>
          <a:p>
            <a:r>
              <a:rPr lang="de-DE" sz="700" dirty="0"/>
              <a:t>                           </a:t>
            </a:r>
            <a:r>
              <a:rPr lang="de-DE" sz="700" dirty="0" err="1"/>
              <a:t>creación</a:t>
            </a:r>
            <a:r>
              <a:rPr lang="de-DE" sz="700" dirty="0"/>
              <a:t> o </a:t>
            </a:r>
            <a:r>
              <a:rPr lang="de-DE" sz="700" dirty="0" err="1"/>
              <a:t>supresión</a:t>
            </a:r>
            <a:r>
              <a:rPr lang="de-DE" sz="700" dirty="0"/>
              <a:t>	</a:t>
            </a:r>
            <a:r>
              <a:rPr lang="de-DE" sz="700" dirty="0" err="1"/>
              <a:t>Revaluación</a:t>
            </a:r>
            <a:r>
              <a:rPr lang="de-DE" sz="700" dirty="0"/>
              <a:t> o                    </a:t>
            </a:r>
            <a:r>
              <a:rPr lang="de-DE" sz="700" dirty="0" err="1"/>
              <a:t>trabajo</a:t>
            </a:r>
            <a:r>
              <a:rPr lang="de-DE" sz="700" dirty="0"/>
              <a:t>                                   </a:t>
            </a:r>
            <a:r>
              <a:rPr lang="de-DE" sz="700" dirty="0" err="1"/>
              <a:t>tasa</a:t>
            </a:r>
            <a:r>
              <a:rPr lang="de-DE" sz="700" dirty="0"/>
              <a:t> de</a:t>
            </a:r>
          </a:p>
          <a:p>
            <a:r>
              <a:rPr lang="de-DE" sz="700" dirty="0"/>
              <a:t>		</a:t>
            </a:r>
            <a:r>
              <a:rPr lang="de-DE" sz="700" dirty="0" err="1"/>
              <a:t>devaluación</a:t>
            </a:r>
            <a:r>
              <a:rPr lang="de-DE" sz="700" dirty="0"/>
              <a:t> (i.e.                </a:t>
            </a:r>
            <a:r>
              <a:rPr lang="de-DE" sz="700" dirty="0" err="1"/>
              <a:t>Mejora</a:t>
            </a:r>
            <a:r>
              <a:rPr lang="de-DE" sz="700" dirty="0"/>
              <a:t> o </a:t>
            </a:r>
            <a:r>
              <a:rPr lang="de-DE" sz="700" dirty="0" err="1"/>
              <a:t>empeo</a:t>
            </a:r>
            <a:r>
              <a:rPr lang="de-DE" sz="700" dirty="0"/>
              <a:t>                     </a:t>
            </a:r>
            <a:r>
              <a:rPr lang="de-DE" sz="700" dirty="0" err="1"/>
              <a:t>afiliación</a:t>
            </a:r>
            <a:r>
              <a:rPr lang="de-DE" sz="700" dirty="0"/>
              <a:t> de </a:t>
            </a:r>
          </a:p>
          <a:p>
            <a:r>
              <a:rPr lang="de-DE" sz="700" dirty="0"/>
              <a:t>	</a:t>
            </a:r>
            <a:r>
              <a:rPr lang="de-DE" sz="700" dirty="0"/>
              <a:t>	</a:t>
            </a:r>
            <a:r>
              <a:rPr lang="de-DE" sz="700" dirty="0" err="1"/>
              <a:t>valor</a:t>
            </a:r>
            <a:r>
              <a:rPr lang="de-DE" sz="700" dirty="0"/>
              <a:t> del </a:t>
            </a:r>
            <a:r>
              <a:rPr lang="de-DE" sz="700" dirty="0" err="1"/>
              <a:t>puesto</a:t>
            </a:r>
            <a:r>
              <a:rPr lang="de-DE" sz="700" dirty="0"/>
              <a:t>,                </a:t>
            </a:r>
            <a:r>
              <a:rPr lang="de-DE" sz="700" dirty="0" err="1"/>
              <a:t>ramiento</a:t>
            </a:r>
            <a:r>
              <a:rPr lang="de-DE" sz="700" dirty="0"/>
              <a:t> (i.e. </a:t>
            </a:r>
            <a:r>
              <a:rPr lang="de-DE" sz="700" dirty="0" err="1"/>
              <a:t>carga</a:t>
            </a:r>
            <a:r>
              <a:rPr lang="de-DE" sz="700" dirty="0"/>
              <a:t>                IG Metall</a:t>
            </a:r>
          </a:p>
          <a:p>
            <a:r>
              <a:rPr lang="de-DE" sz="700" dirty="0"/>
              <a:t>	</a:t>
            </a:r>
            <a:r>
              <a:rPr lang="de-DE" sz="700" dirty="0"/>
              <a:t>	</a:t>
            </a:r>
            <a:r>
              <a:rPr lang="de-DE" sz="700" dirty="0" err="1"/>
              <a:t>cualificación</a:t>
            </a:r>
            <a:r>
              <a:rPr lang="de-DE" sz="700" dirty="0"/>
              <a:t>)	      o </a:t>
            </a:r>
            <a:r>
              <a:rPr lang="de-DE" sz="700" dirty="0" err="1"/>
              <a:t>tiempo</a:t>
            </a:r>
            <a:r>
              <a:rPr lang="de-DE" sz="700" dirty="0"/>
              <a:t> de </a:t>
            </a:r>
            <a:r>
              <a:rPr lang="de-DE" sz="700" dirty="0" err="1"/>
              <a:t>trabajo</a:t>
            </a:r>
            <a:endParaRPr lang="es-ES" sz="700" dirty="0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51984" y="5617463"/>
            <a:ext cx="288032" cy="261029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1909" y="5607868"/>
            <a:ext cx="318571" cy="295486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84232" y="5673254"/>
            <a:ext cx="288032" cy="223124"/>
          </a:xfrm>
          <a:prstGeom prst="rect">
            <a:avLst/>
          </a:prstGeom>
        </p:spPr>
      </p:pic>
      <p:sp>
        <p:nvSpPr>
          <p:cNvPr id="18" name="Ellipse 17"/>
          <p:cNvSpPr/>
          <p:nvPr/>
        </p:nvSpPr>
        <p:spPr bwMode="auto">
          <a:xfrm>
            <a:off x="7266463" y="5423615"/>
            <a:ext cx="144016" cy="122419"/>
          </a:xfrm>
          <a:prstGeom prst="ellipse">
            <a:avLst/>
          </a:prstGeom>
          <a:solidFill>
            <a:srgbClr val="77933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76200" dir="8400000" algn="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7879320" y="5407045"/>
            <a:ext cx="144016" cy="122419"/>
          </a:xfrm>
          <a:prstGeom prst="ellipse">
            <a:avLst/>
          </a:prstGeom>
          <a:solidFill>
            <a:srgbClr val="AD122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76200" dir="8400000" algn="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8521867" y="5409020"/>
            <a:ext cx="144016" cy="122419"/>
          </a:xfrm>
          <a:prstGeom prst="ellipse">
            <a:avLst/>
          </a:prstGeom>
          <a:solidFill>
            <a:srgbClr val="C4D4D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dist="76200" dir="8400000" algn="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sz="240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21" name="Grafik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369339" y="5791758"/>
            <a:ext cx="276264" cy="228632"/>
          </a:xfrm>
          <a:prstGeom prst="rect">
            <a:avLst/>
          </a:prstGeom>
        </p:spPr>
      </p:pic>
      <p:sp>
        <p:nvSpPr>
          <p:cNvPr id="23" name="Textfeld 22"/>
          <p:cNvSpPr txBox="1"/>
          <p:nvPr/>
        </p:nvSpPr>
        <p:spPr>
          <a:xfrm>
            <a:off x="2351584" y="2132857"/>
            <a:ext cx="648072" cy="276999"/>
          </a:xfrm>
          <a:prstGeom prst="rect">
            <a:avLst/>
          </a:prstGeom>
          <a:solidFill>
            <a:srgbClr val="DADADA"/>
          </a:solidFill>
        </p:spPr>
        <p:txBody>
          <a:bodyPr wrap="square" rtlCol="0">
            <a:spAutoFit/>
          </a:bodyPr>
          <a:lstStyle/>
          <a:p>
            <a:r>
              <a:rPr lang="de-DE" sz="600" b="1" dirty="0" err="1"/>
              <a:t>Electricistas</a:t>
            </a:r>
            <a:endParaRPr lang="de-DE" sz="600" b="1" dirty="0"/>
          </a:p>
          <a:p>
            <a:r>
              <a:rPr lang="de-DE" sz="600" dirty="0"/>
              <a:t>9 </a:t>
            </a:r>
            <a:r>
              <a:rPr lang="de-DE" sz="600" dirty="0" err="1"/>
              <a:t>tr</a:t>
            </a:r>
            <a:r>
              <a:rPr lang="de-DE" sz="600" dirty="0"/>
              <a:t>.</a:t>
            </a:r>
            <a:endParaRPr lang="es-ES" sz="600" dirty="0"/>
          </a:p>
        </p:txBody>
      </p:sp>
      <p:sp>
        <p:nvSpPr>
          <p:cNvPr id="24" name="Textfeld 23"/>
          <p:cNvSpPr txBox="1"/>
          <p:nvPr/>
        </p:nvSpPr>
        <p:spPr>
          <a:xfrm>
            <a:off x="2340200" y="2855242"/>
            <a:ext cx="605736" cy="276999"/>
          </a:xfrm>
          <a:prstGeom prst="rect">
            <a:avLst/>
          </a:prstGeom>
          <a:solidFill>
            <a:srgbClr val="DADADA"/>
          </a:solidFill>
        </p:spPr>
        <p:txBody>
          <a:bodyPr wrap="square" rtlCol="0">
            <a:spAutoFit/>
          </a:bodyPr>
          <a:lstStyle/>
          <a:p>
            <a:r>
              <a:rPr lang="de-DE" sz="600" b="1" dirty="0" err="1"/>
              <a:t>Montaje</a:t>
            </a:r>
            <a:endParaRPr lang="de-DE" sz="600" b="1" dirty="0"/>
          </a:p>
          <a:p>
            <a:r>
              <a:rPr lang="de-DE" sz="600" dirty="0"/>
              <a:t>88 </a:t>
            </a:r>
            <a:r>
              <a:rPr lang="de-DE" sz="600" dirty="0" err="1"/>
              <a:t>tr</a:t>
            </a:r>
            <a:r>
              <a:rPr lang="de-DE" sz="600" dirty="0"/>
              <a:t>.</a:t>
            </a:r>
            <a:endParaRPr lang="es-ES" sz="600" dirty="0"/>
          </a:p>
        </p:txBody>
      </p:sp>
      <p:sp>
        <p:nvSpPr>
          <p:cNvPr id="25" name="Textfeld 24"/>
          <p:cNvSpPr txBox="1"/>
          <p:nvPr/>
        </p:nvSpPr>
        <p:spPr>
          <a:xfrm>
            <a:off x="2333868" y="3553576"/>
            <a:ext cx="720080" cy="276999"/>
          </a:xfrm>
          <a:prstGeom prst="rect">
            <a:avLst/>
          </a:prstGeom>
          <a:solidFill>
            <a:srgbClr val="DADADA"/>
          </a:solidFill>
        </p:spPr>
        <p:txBody>
          <a:bodyPr wrap="square" rtlCol="0">
            <a:spAutoFit/>
          </a:bodyPr>
          <a:lstStyle/>
          <a:p>
            <a:r>
              <a:rPr lang="de-DE" sz="600" b="1" dirty="0" err="1"/>
              <a:t>Mantenimiento</a:t>
            </a:r>
            <a:endParaRPr lang="de-DE" sz="600" b="1" dirty="0"/>
          </a:p>
          <a:p>
            <a:r>
              <a:rPr lang="de-DE" sz="600" dirty="0"/>
              <a:t>15 </a:t>
            </a:r>
            <a:r>
              <a:rPr lang="de-DE" sz="600" dirty="0" err="1"/>
              <a:t>tr</a:t>
            </a:r>
            <a:r>
              <a:rPr lang="de-DE" sz="600" dirty="0"/>
              <a:t>.</a:t>
            </a:r>
            <a:endParaRPr lang="es-ES" sz="600" dirty="0"/>
          </a:p>
        </p:txBody>
      </p:sp>
      <p:sp>
        <p:nvSpPr>
          <p:cNvPr id="26" name="Textfeld 25"/>
          <p:cNvSpPr txBox="1"/>
          <p:nvPr/>
        </p:nvSpPr>
        <p:spPr>
          <a:xfrm>
            <a:off x="2342486" y="4304130"/>
            <a:ext cx="792088" cy="276999"/>
          </a:xfrm>
          <a:prstGeom prst="rect">
            <a:avLst/>
          </a:prstGeom>
          <a:solidFill>
            <a:srgbClr val="DADADA"/>
          </a:solidFill>
        </p:spPr>
        <p:txBody>
          <a:bodyPr wrap="square" rtlCol="0">
            <a:spAutoFit/>
          </a:bodyPr>
          <a:lstStyle/>
          <a:p>
            <a:r>
              <a:rPr lang="de-DE" sz="600" b="1" dirty="0" err="1"/>
              <a:t>Transformación</a:t>
            </a:r>
            <a:endParaRPr lang="de-DE" sz="600" b="1" dirty="0"/>
          </a:p>
          <a:p>
            <a:r>
              <a:rPr lang="de-DE" sz="600" b="1" dirty="0" err="1"/>
              <a:t>m</a:t>
            </a:r>
            <a:r>
              <a:rPr lang="de-DE" sz="600" b="1" dirty="0" err="1"/>
              <a:t>ecánica</a:t>
            </a:r>
            <a:r>
              <a:rPr lang="de-DE" sz="600" b="1" dirty="0"/>
              <a:t> </a:t>
            </a:r>
            <a:r>
              <a:rPr lang="de-DE" sz="600" dirty="0"/>
              <a:t>77 </a:t>
            </a:r>
            <a:r>
              <a:rPr lang="de-DE" sz="600" dirty="0" err="1"/>
              <a:t>tr</a:t>
            </a:r>
            <a:r>
              <a:rPr lang="de-DE" sz="600" dirty="0"/>
              <a:t>.</a:t>
            </a:r>
            <a:endParaRPr lang="es-ES" sz="600" dirty="0"/>
          </a:p>
        </p:txBody>
      </p:sp>
      <p:sp>
        <p:nvSpPr>
          <p:cNvPr id="27" name="Textfeld 26"/>
          <p:cNvSpPr txBox="1"/>
          <p:nvPr/>
        </p:nvSpPr>
        <p:spPr>
          <a:xfrm>
            <a:off x="8921591" y="2111406"/>
            <a:ext cx="752541" cy="275435"/>
          </a:xfrm>
          <a:prstGeom prst="rect">
            <a:avLst/>
          </a:prstGeom>
          <a:solidFill>
            <a:srgbClr val="DADADA"/>
          </a:solidFill>
        </p:spPr>
        <p:txBody>
          <a:bodyPr wrap="square" rtlCol="0">
            <a:noAutofit/>
          </a:bodyPr>
          <a:lstStyle/>
          <a:p>
            <a:r>
              <a:rPr lang="de-DE" sz="600" b="1" dirty="0" err="1"/>
              <a:t>Administración</a:t>
            </a:r>
            <a:endParaRPr lang="de-DE" sz="600" b="1" dirty="0"/>
          </a:p>
          <a:p>
            <a:r>
              <a:rPr lang="de-DE" sz="600" dirty="0"/>
              <a:t>58 </a:t>
            </a:r>
            <a:r>
              <a:rPr lang="de-DE" sz="600" dirty="0" err="1"/>
              <a:t>tr</a:t>
            </a:r>
            <a:r>
              <a:rPr lang="de-DE" sz="600" dirty="0"/>
              <a:t>.</a:t>
            </a:r>
            <a:endParaRPr lang="es-ES" sz="600" dirty="0"/>
          </a:p>
        </p:txBody>
      </p:sp>
      <p:sp>
        <p:nvSpPr>
          <p:cNvPr id="29" name="Textfeld 28"/>
          <p:cNvSpPr txBox="1"/>
          <p:nvPr/>
        </p:nvSpPr>
        <p:spPr>
          <a:xfrm>
            <a:off x="8921591" y="4285044"/>
            <a:ext cx="756873" cy="288032"/>
          </a:xfrm>
          <a:prstGeom prst="rect">
            <a:avLst/>
          </a:prstGeom>
          <a:solidFill>
            <a:srgbClr val="DADADA"/>
          </a:solidFill>
        </p:spPr>
        <p:txBody>
          <a:bodyPr wrap="square" rtlCol="0">
            <a:spAutoFit/>
          </a:bodyPr>
          <a:lstStyle/>
          <a:p>
            <a:r>
              <a:rPr lang="de-DE" sz="600" b="1" dirty="0" err="1"/>
              <a:t>Preparación</a:t>
            </a:r>
            <a:r>
              <a:rPr lang="de-DE" sz="600" b="1" dirty="0"/>
              <a:t> de</a:t>
            </a:r>
            <a:br>
              <a:rPr lang="de-DE" sz="600" b="1" dirty="0"/>
            </a:br>
            <a:r>
              <a:rPr lang="de-DE" sz="600" b="1" dirty="0" err="1"/>
              <a:t>trabajo</a:t>
            </a:r>
            <a:r>
              <a:rPr lang="de-DE" sz="600" b="1" dirty="0"/>
              <a:t> </a:t>
            </a:r>
            <a:r>
              <a:rPr lang="de-DE" sz="600" dirty="0"/>
              <a:t>12 </a:t>
            </a:r>
            <a:r>
              <a:rPr lang="de-DE" sz="600" dirty="0" err="1"/>
              <a:t>tr</a:t>
            </a:r>
            <a:r>
              <a:rPr lang="de-DE" sz="600" dirty="0"/>
              <a:t>.</a:t>
            </a:r>
            <a:endParaRPr lang="es-ES" sz="600" dirty="0"/>
          </a:p>
        </p:txBody>
      </p:sp>
      <p:sp>
        <p:nvSpPr>
          <p:cNvPr id="30" name="Textfeld 29"/>
          <p:cNvSpPr txBox="1"/>
          <p:nvPr/>
        </p:nvSpPr>
        <p:spPr>
          <a:xfrm>
            <a:off x="8925523" y="2823429"/>
            <a:ext cx="720080" cy="288032"/>
          </a:xfrm>
          <a:prstGeom prst="rect">
            <a:avLst/>
          </a:prstGeom>
          <a:solidFill>
            <a:srgbClr val="DADADA"/>
          </a:solidFill>
        </p:spPr>
        <p:txBody>
          <a:bodyPr wrap="square" rtlCol="0">
            <a:spAutoFit/>
          </a:bodyPr>
          <a:lstStyle/>
          <a:p>
            <a:r>
              <a:rPr lang="de-DE" sz="600" b="1" dirty="0" err="1"/>
              <a:t>Tienda</a:t>
            </a:r>
            <a:r>
              <a:rPr lang="de-DE" sz="600" b="1" dirty="0"/>
              <a:t> online</a:t>
            </a:r>
          </a:p>
          <a:p>
            <a:r>
              <a:rPr lang="de-DE" sz="600" dirty="0"/>
              <a:t>9 </a:t>
            </a:r>
            <a:r>
              <a:rPr lang="de-DE" sz="600" dirty="0" err="1"/>
              <a:t>tr</a:t>
            </a:r>
            <a:r>
              <a:rPr lang="de-DE" sz="600" dirty="0"/>
              <a:t>.</a:t>
            </a:r>
            <a:endParaRPr lang="es-ES" sz="600" dirty="0"/>
          </a:p>
        </p:txBody>
      </p:sp>
      <p:sp>
        <p:nvSpPr>
          <p:cNvPr id="31" name="Textfeld 30"/>
          <p:cNvSpPr txBox="1"/>
          <p:nvPr/>
        </p:nvSpPr>
        <p:spPr>
          <a:xfrm>
            <a:off x="8937609" y="3563118"/>
            <a:ext cx="769016" cy="369332"/>
          </a:xfrm>
          <a:prstGeom prst="rect">
            <a:avLst/>
          </a:prstGeom>
          <a:solidFill>
            <a:srgbClr val="DADADA"/>
          </a:solidFill>
        </p:spPr>
        <p:txBody>
          <a:bodyPr wrap="square" rtlCol="0">
            <a:spAutoFit/>
          </a:bodyPr>
          <a:lstStyle/>
          <a:p>
            <a:r>
              <a:rPr lang="de-DE" sz="600" b="1" dirty="0" err="1"/>
              <a:t>Distribución</a:t>
            </a:r>
            <a:endParaRPr lang="de-DE" sz="600" b="1" dirty="0"/>
          </a:p>
          <a:p>
            <a:r>
              <a:rPr lang="de-DE" sz="600" b="1" dirty="0" err="1"/>
              <a:t>Servicio</a:t>
            </a:r>
            <a:r>
              <a:rPr lang="de-DE" sz="600" b="1" dirty="0"/>
              <a:t> </a:t>
            </a:r>
            <a:r>
              <a:rPr lang="de-DE" sz="600" b="1" dirty="0" err="1"/>
              <a:t>interno</a:t>
            </a:r>
            <a:endParaRPr lang="de-DE" sz="600" b="1" dirty="0"/>
          </a:p>
          <a:p>
            <a:r>
              <a:rPr lang="de-DE" sz="600" dirty="0"/>
              <a:t>77 </a:t>
            </a:r>
            <a:r>
              <a:rPr lang="de-DE" sz="600" dirty="0" err="1"/>
              <a:t>tr</a:t>
            </a:r>
            <a:r>
              <a:rPr lang="de-DE" sz="600" dirty="0"/>
              <a:t>.           14%   </a:t>
            </a:r>
            <a:endParaRPr lang="es-ES" sz="600" dirty="0"/>
          </a:p>
        </p:txBody>
      </p:sp>
      <p:pic>
        <p:nvPicPr>
          <p:cNvPr id="32" name="Grafik 3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62474" y="3825162"/>
            <a:ext cx="141660" cy="117236"/>
          </a:xfrm>
          <a:prstGeom prst="rect">
            <a:avLst/>
          </a:prstGeom>
        </p:spPr>
      </p:pic>
      <p:sp>
        <p:nvSpPr>
          <p:cNvPr id="33" name="Textfeld 32"/>
          <p:cNvSpPr txBox="1"/>
          <p:nvPr/>
        </p:nvSpPr>
        <p:spPr>
          <a:xfrm>
            <a:off x="2163286" y="1335150"/>
            <a:ext cx="6164963" cy="36933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de-DE" dirty="0" err="1"/>
              <a:t>Mapa</a:t>
            </a:r>
            <a:r>
              <a:rPr lang="de-DE" dirty="0"/>
              <a:t> de </a:t>
            </a:r>
            <a:r>
              <a:rPr lang="de-DE" dirty="0" err="1"/>
              <a:t>empresa</a:t>
            </a:r>
            <a:r>
              <a:rPr lang="de-DE" dirty="0"/>
              <a:t> </a:t>
            </a:r>
            <a:r>
              <a:rPr lang="de-DE" dirty="0" err="1"/>
              <a:t>Industria</a:t>
            </a:r>
            <a:r>
              <a:rPr lang="de-DE" dirty="0"/>
              <a:t> y </a:t>
            </a:r>
            <a:r>
              <a:rPr lang="de-DE" dirty="0" err="1"/>
              <a:t>Trabajo</a:t>
            </a:r>
            <a:r>
              <a:rPr lang="de-DE" dirty="0"/>
              <a:t> 4.0</a:t>
            </a:r>
            <a:endParaRPr lang="es-ES" dirty="0"/>
          </a:p>
        </p:txBody>
      </p:sp>
      <p:sp>
        <p:nvSpPr>
          <p:cNvPr id="34" name="Fußzeilenplatzhalter 9"/>
          <p:cNvSpPr>
            <a:spLocks noGrp="1"/>
          </p:cNvSpPr>
          <p:nvPr>
            <p:ph type="ftr" sz="quarter" idx="11"/>
          </p:nvPr>
        </p:nvSpPr>
        <p:spPr>
          <a:xfrm>
            <a:off x="1919536" y="6257794"/>
            <a:ext cx="7920236" cy="287486"/>
          </a:xfrm>
        </p:spPr>
        <p:txBody>
          <a:bodyPr/>
          <a:lstStyle/>
          <a:p>
            <a:r>
              <a:rPr lang="de-DE" sz="1000" dirty="0">
                <a:solidFill>
                  <a:schemeClr val="bg1">
                    <a:lumMod val="50000"/>
                  </a:schemeClr>
                </a:solidFill>
              </a:rPr>
              <a:t>Wolfgang Lemb, </a:t>
            </a:r>
            <a:r>
              <a:rPr lang="es-ES" sz="1000" dirty="0">
                <a:solidFill>
                  <a:schemeClr val="bg1">
                    <a:lumMod val="50000"/>
                  </a:schemeClr>
                </a:solidFill>
              </a:rPr>
              <a:t>reunión del grupo de trabajo hispano-alemán de política industrial, 15 y 16 de noviembre de 2018 en Berlín</a:t>
            </a:r>
            <a:endParaRPr lang="de-DE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5568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Breitbild</PresentationFormat>
  <Paragraphs>35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PowerPoint-Präsentation</vt:lpstr>
    </vt:vector>
  </TitlesOfParts>
  <Company>IG Metall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Jimenez-Romo, Angelica</dc:creator>
  <cp:lastModifiedBy>Jimenez-Romo, Angelica</cp:lastModifiedBy>
  <cp:revision>1</cp:revision>
  <dcterms:created xsi:type="dcterms:W3CDTF">2018-12-04T09:54:39Z</dcterms:created>
  <dcterms:modified xsi:type="dcterms:W3CDTF">2018-12-04T09:54:55Z</dcterms:modified>
</cp:coreProperties>
</file>