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64" r:id="rId2"/>
    <p:sldId id="265" r:id="rId3"/>
    <p:sldId id="333" r:id="rId4"/>
    <p:sldId id="334" r:id="rId5"/>
    <p:sldId id="335" r:id="rId6"/>
    <p:sldId id="336" r:id="rId7"/>
    <p:sldId id="337" r:id="rId8"/>
    <p:sldId id="338" r:id="rId9"/>
    <p:sldId id="332" r:id="rId10"/>
  </p:sldIdLst>
  <p:sldSz cx="9144000" cy="6858000" type="screen4x3"/>
  <p:notesSz cx="6858000" cy="9144000"/>
  <p:defaultTextStyle>
    <a:defPPr>
      <a:defRPr lang="es-E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145"/>
    <p:restoredTop sz="94371"/>
  </p:normalViewPr>
  <p:slideViewPr>
    <p:cSldViewPr>
      <p:cViewPr>
        <p:scale>
          <a:sx n="68" d="100"/>
          <a:sy n="68" d="100"/>
        </p:scale>
        <p:origin x="-1212"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5082"/>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defRPr>
            </a:lvl1pPr>
          </a:lstStyle>
          <a:p>
            <a:endParaRPr lang="es-AR"/>
          </a:p>
        </p:txBody>
      </p:sp>
      <p:sp>
        <p:nvSpPr>
          <p:cNvPr id="3" name="2 Marcador de fecha"/>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defRPr>
            </a:lvl1pPr>
          </a:lstStyle>
          <a:p>
            <a:fld id="{16AF35F6-2C87-4CC5-8372-14595626CEE3}" type="datetimeFigureOut">
              <a:rPr lang="es-ES"/>
              <a:pPr/>
              <a:t>08/10/2019</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ES" noProof="0" smtClean="0"/>
          </a:p>
        </p:txBody>
      </p:sp>
      <p:sp>
        <p:nvSpPr>
          <p:cNvPr id="5" name="4 Marcador de notas"/>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defRPr>
            </a:lvl1pPr>
          </a:lstStyle>
          <a:p>
            <a:endParaRPr lang="es-AR"/>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itchFamily="34" charset="0"/>
              </a:defRPr>
            </a:lvl1pPr>
          </a:lstStyle>
          <a:p>
            <a:fld id="{231D0DD6-3220-46C1-8786-DF85F9182379}" type="slidenum">
              <a:rPr lang="es-ES" altLang="es-ES_tradnl"/>
              <a:pPr/>
              <a:t>‹Nº›</a:t>
            </a:fld>
            <a:endParaRPr lang="es-ES" altLang="es-ES_tradnl"/>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lvl1pPr>
              <a:defRPr/>
            </a:lvl1pPr>
          </a:lstStyle>
          <a:p>
            <a:fld id="{2CA9AB9A-E533-4251-9499-ACBA0E263E4D}" type="datetimeFigureOut">
              <a:rPr lang="es-ES"/>
              <a:pPr/>
              <a:t>08/10/2019</a:t>
            </a:fld>
            <a:endParaRPr lang="es-ES"/>
          </a:p>
        </p:txBody>
      </p:sp>
      <p:sp>
        <p:nvSpPr>
          <p:cNvPr id="5" name="4 Marcador de pie de página"/>
          <p:cNvSpPr>
            <a:spLocks noGrp="1"/>
          </p:cNvSpPr>
          <p:nvPr>
            <p:ph type="ftr" sz="quarter" idx="11"/>
          </p:nvPr>
        </p:nvSpPr>
        <p:spPr/>
        <p:txBody>
          <a:bodyPr/>
          <a:lstStyle>
            <a:lvl1pPr>
              <a:defRPr/>
            </a:lvl1pPr>
          </a:lstStyle>
          <a:p>
            <a:endParaRPr lang="es-AR"/>
          </a:p>
        </p:txBody>
      </p:sp>
      <p:sp>
        <p:nvSpPr>
          <p:cNvPr id="6" name="5 Marcador de número de diapositiva"/>
          <p:cNvSpPr>
            <a:spLocks noGrp="1"/>
          </p:cNvSpPr>
          <p:nvPr>
            <p:ph type="sldNum" sz="quarter" idx="12"/>
          </p:nvPr>
        </p:nvSpPr>
        <p:spPr/>
        <p:txBody>
          <a:bodyPr/>
          <a:lstStyle>
            <a:lvl1pPr>
              <a:defRPr/>
            </a:lvl1pPr>
          </a:lstStyle>
          <a:p>
            <a:fld id="{6E85D640-D4E6-474A-88B1-6E6C2CB9FE4E}" type="slidenum">
              <a:rPr lang="es-ES" altLang="es-ES_tradnl"/>
              <a:pPr/>
              <a:t>‹Nº›</a:t>
            </a:fld>
            <a:endParaRPr lang="es-ES" altLang="es-ES_trad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fld id="{30F9075D-E815-425B-9F2C-63435CFC0BED}" type="datetimeFigureOut">
              <a:rPr lang="es-ES"/>
              <a:pPr/>
              <a:t>08/10/2019</a:t>
            </a:fld>
            <a:endParaRPr lang="es-ES"/>
          </a:p>
        </p:txBody>
      </p:sp>
      <p:sp>
        <p:nvSpPr>
          <p:cNvPr id="5" name="4 Marcador de pie de página"/>
          <p:cNvSpPr>
            <a:spLocks noGrp="1"/>
          </p:cNvSpPr>
          <p:nvPr>
            <p:ph type="ftr" sz="quarter" idx="11"/>
          </p:nvPr>
        </p:nvSpPr>
        <p:spPr/>
        <p:txBody>
          <a:bodyPr/>
          <a:lstStyle>
            <a:lvl1pPr>
              <a:defRPr/>
            </a:lvl1pPr>
          </a:lstStyle>
          <a:p>
            <a:endParaRPr lang="es-AR"/>
          </a:p>
        </p:txBody>
      </p:sp>
      <p:sp>
        <p:nvSpPr>
          <p:cNvPr id="6" name="5 Marcador de número de diapositiva"/>
          <p:cNvSpPr>
            <a:spLocks noGrp="1"/>
          </p:cNvSpPr>
          <p:nvPr>
            <p:ph type="sldNum" sz="quarter" idx="12"/>
          </p:nvPr>
        </p:nvSpPr>
        <p:spPr/>
        <p:txBody>
          <a:bodyPr/>
          <a:lstStyle>
            <a:lvl1pPr>
              <a:defRPr/>
            </a:lvl1pPr>
          </a:lstStyle>
          <a:p>
            <a:fld id="{62A52596-7F7C-4C96-B60A-47EAD81DCED8}" type="slidenum">
              <a:rPr lang="es-ES" altLang="es-ES_tradnl"/>
              <a:pPr/>
              <a:t>‹Nº›</a:t>
            </a:fld>
            <a:endParaRPr lang="es-ES" altLang="es-ES_trad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fld id="{EFB7568C-82FE-4D85-9BAD-557ECDB05B59}" type="datetimeFigureOut">
              <a:rPr lang="es-ES"/>
              <a:pPr/>
              <a:t>08/10/2019</a:t>
            </a:fld>
            <a:endParaRPr lang="es-ES"/>
          </a:p>
        </p:txBody>
      </p:sp>
      <p:sp>
        <p:nvSpPr>
          <p:cNvPr id="5" name="4 Marcador de pie de página"/>
          <p:cNvSpPr>
            <a:spLocks noGrp="1"/>
          </p:cNvSpPr>
          <p:nvPr>
            <p:ph type="ftr" sz="quarter" idx="11"/>
          </p:nvPr>
        </p:nvSpPr>
        <p:spPr/>
        <p:txBody>
          <a:bodyPr/>
          <a:lstStyle>
            <a:lvl1pPr>
              <a:defRPr/>
            </a:lvl1pPr>
          </a:lstStyle>
          <a:p>
            <a:endParaRPr lang="es-AR"/>
          </a:p>
        </p:txBody>
      </p:sp>
      <p:sp>
        <p:nvSpPr>
          <p:cNvPr id="6" name="5 Marcador de número de diapositiva"/>
          <p:cNvSpPr>
            <a:spLocks noGrp="1"/>
          </p:cNvSpPr>
          <p:nvPr>
            <p:ph type="sldNum" sz="quarter" idx="12"/>
          </p:nvPr>
        </p:nvSpPr>
        <p:spPr/>
        <p:txBody>
          <a:bodyPr/>
          <a:lstStyle>
            <a:lvl1pPr>
              <a:defRPr/>
            </a:lvl1pPr>
          </a:lstStyle>
          <a:p>
            <a:fld id="{6D87E600-6619-46EA-BA73-E15064D38597}" type="slidenum">
              <a:rPr lang="es-ES" altLang="es-ES_tradnl"/>
              <a:pPr/>
              <a:t>‹Nº›</a:t>
            </a:fld>
            <a:endParaRPr lang="es-ES" altLang="es-ES_trad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fld id="{3ED1A4C8-488C-4425-96DB-C708945A00C0}" type="datetimeFigureOut">
              <a:rPr lang="es-ES"/>
              <a:pPr/>
              <a:t>08/10/2019</a:t>
            </a:fld>
            <a:endParaRPr lang="es-ES"/>
          </a:p>
        </p:txBody>
      </p:sp>
      <p:sp>
        <p:nvSpPr>
          <p:cNvPr id="5" name="4 Marcador de pie de página"/>
          <p:cNvSpPr>
            <a:spLocks noGrp="1"/>
          </p:cNvSpPr>
          <p:nvPr>
            <p:ph type="ftr" sz="quarter" idx="11"/>
          </p:nvPr>
        </p:nvSpPr>
        <p:spPr/>
        <p:txBody>
          <a:bodyPr/>
          <a:lstStyle>
            <a:lvl1pPr>
              <a:defRPr/>
            </a:lvl1pPr>
          </a:lstStyle>
          <a:p>
            <a:endParaRPr lang="es-AR"/>
          </a:p>
        </p:txBody>
      </p:sp>
      <p:sp>
        <p:nvSpPr>
          <p:cNvPr id="6" name="5 Marcador de número de diapositiva"/>
          <p:cNvSpPr>
            <a:spLocks noGrp="1"/>
          </p:cNvSpPr>
          <p:nvPr>
            <p:ph type="sldNum" sz="quarter" idx="12"/>
          </p:nvPr>
        </p:nvSpPr>
        <p:spPr/>
        <p:txBody>
          <a:bodyPr/>
          <a:lstStyle>
            <a:lvl1pPr>
              <a:defRPr/>
            </a:lvl1pPr>
          </a:lstStyle>
          <a:p>
            <a:fld id="{5385792F-4185-4798-A63C-880D4E1EFCC5}" type="slidenum">
              <a:rPr lang="es-ES" altLang="es-ES_tradnl"/>
              <a:pPr/>
              <a:t>‹Nº›</a:t>
            </a:fld>
            <a:endParaRPr lang="es-ES" altLang="es-ES_trad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fld id="{E56A0181-F91D-4689-B558-5E7006A7504D}" type="datetimeFigureOut">
              <a:rPr lang="es-ES"/>
              <a:pPr/>
              <a:t>08/10/2019</a:t>
            </a:fld>
            <a:endParaRPr lang="es-ES"/>
          </a:p>
        </p:txBody>
      </p:sp>
      <p:sp>
        <p:nvSpPr>
          <p:cNvPr id="5" name="4 Marcador de pie de página"/>
          <p:cNvSpPr>
            <a:spLocks noGrp="1"/>
          </p:cNvSpPr>
          <p:nvPr>
            <p:ph type="ftr" sz="quarter" idx="11"/>
          </p:nvPr>
        </p:nvSpPr>
        <p:spPr/>
        <p:txBody>
          <a:bodyPr/>
          <a:lstStyle>
            <a:lvl1pPr>
              <a:defRPr/>
            </a:lvl1pPr>
          </a:lstStyle>
          <a:p>
            <a:endParaRPr lang="es-AR"/>
          </a:p>
        </p:txBody>
      </p:sp>
      <p:sp>
        <p:nvSpPr>
          <p:cNvPr id="6" name="5 Marcador de número de diapositiva"/>
          <p:cNvSpPr>
            <a:spLocks noGrp="1"/>
          </p:cNvSpPr>
          <p:nvPr>
            <p:ph type="sldNum" sz="quarter" idx="12"/>
          </p:nvPr>
        </p:nvSpPr>
        <p:spPr/>
        <p:txBody>
          <a:bodyPr/>
          <a:lstStyle>
            <a:lvl1pPr>
              <a:defRPr/>
            </a:lvl1pPr>
          </a:lstStyle>
          <a:p>
            <a:fld id="{C86B5735-33B3-4CAB-8348-4917191A4BB9}" type="slidenum">
              <a:rPr lang="es-ES" altLang="es-ES_tradnl"/>
              <a:pPr/>
              <a:t>‹Nº›</a:t>
            </a:fld>
            <a:endParaRPr lang="es-ES" altLang="es-ES_trad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3 Marcador de fecha"/>
          <p:cNvSpPr>
            <a:spLocks noGrp="1"/>
          </p:cNvSpPr>
          <p:nvPr>
            <p:ph type="dt" sz="half" idx="10"/>
          </p:nvPr>
        </p:nvSpPr>
        <p:spPr/>
        <p:txBody>
          <a:bodyPr/>
          <a:lstStyle>
            <a:lvl1pPr>
              <a:defRPr/>
            </a:lvl1pPr>
          </a:lstStyle>
          <a:p>
            <a:fld id="{4825962E-DB5D-4FE1-A071-D22920D7A54B}" type="datetimeFigureOut">
              <a:rPr lang="es-ES"/>
              <a:pPr/>
              <a:t>08/10/2019</a:t>
            </a:fld>
            <a:endParaRPr lang="es-ES"/>
          </a:p>
        </p:txBody>
      </p:sp>
      <p:sp>
        <p:nvSpPr>
          <p:cNvPr id="6" name="4 Marcador de pie de página"/>
          <p:cNvSpPr>
            <a:spLocks noGrp="1"/>
          </p:cNvSpPr>
          <p:nvPr>
            <p:ph type="ftr" sz="quarter" idx="11"/>
          </p:nvPr>
        </p:nvSpPr>
        <p:spPr/>
        <p:txBody>
          <a:bodyPr/>
          <a:lstStyle>
            <a:lvl1pPr>
              <a:defRPr/>
            </a:lvl1pPr>
          </a:lstStyle>
          <a:p>
            <a:endParaRPr lang="es-AR"/>
          </a:p>
        </p:txBody>
      </p:sp>
      <p:sp>
        <p:nvSpPr>
          <p:cNvPr id="7" name="5 Marcador de número de diapositiva"/>
          <p:cNvSpPr>
            <a:spLocks noGrp="1"/>
          </p:cNvSpPr>
          <p:nvPr>
            <p:ph type="sldNum" sz="quarter" idx="12"/>
          </p:nvPr>
        </p:nvSpPr>
        <p:spPr/>
        <p:txBody>
          <a:bodyPr/>
          <a:lstStyle>
            <a:lvl1pPr>
              <a:defRPr/>
            </a:lvl1pPr>
          </a:lstStyle>
          <a:p>
            <a:fld id="{F9F167B6-85AA-4344-96AB-E0D7481EAA65}" type="slidenum">
              <a:rPr lang="es-ES" altLang="es-ES_tradnl"/>
              <a:pPr/>
              <a:t>‹Nº›</a:t>
            </a:fld>
            <a:endParaRPr lang="es-ES" altLang="es-ES_trad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3 Marcador de fecha"/>
          <p:cNvSpPr>
            <a:spLocks noGrp="1"/>
          </p:cNvSpPr>
          <p:nvPr>
            <p:ph type="dt" sz="half" idx="10"/>
          </p:nvPr>
        </p:nvSpPr>
        <p:spPr/>
        <p:txBody>
          <a:bodyPr/>
          <a:lstStyle>
            <a:lvl1pPr>
              <a:defRPr/>
            </a:lvl1pPr>
          </a:lstStyle>
          <a:p>
            <a:fld id="{B16C8B7F-849F-4BF3-8682-E45588A544E3}" type="datetimeFigureOut">
              <a:rPr lang="es-ES"/>
              <a:pPr/>
              <a:t>08/10/2019</a:t>
            </a:fld>
            <a:endParaRPr lang="es-ES"/>
          </a:p>
        </p:txBody>
      </p:sp>
      <p:sp>
        <p:nvSpPr>
          <p:cNvPr id="8" name="4 Marcador de pie de página"/>
          <p:cNvSpPr>
            <a:spLocks noGrp="1"/>
          </p:cNvSpPr>
          <p:nvPr>
            <p:ph type="ftr" sz="quarter" idx="11"/>
          </p:nvPr>
        </p:nvSpPr>
        <p:spPr/>
        <p:txBody>
          <a:bodyPr/>
          <a:lstStyle>
            <a:lvl1pPr>
              <a:defRPr/>
            </a:lvl1pPr>
          </a:lstStyle>
          <a:p>
            <a:endParaRPr lang="es-AR"/>
          </a:p>
        </p:txBody>
      </p:sp>
      <p:sp>
        <p:nvSpPr>
          <p:cNvPr id="9" name="5 Marcador de número de diapositiva"/>
          <p:cNvSpPr>
            <a:spLocks noGrp="1"/>
          </p:cNvSpPr>
          <p:nvPr>
            <p:ph type="sldNum" sz="quarter" idx="12"/>
          </p:nvPr>
        </p:nvSpPr>
        <p:spPr/>
        <p:txBody>
          <a:bodyPr/>
          <a:lstStyle>
            <a:lvl1pPr>
              <a:defRPr/>
            </a:lvl1pPr>
          </a:lstStyle>
          <a:p>
            <a:fld id="{DE21E7B7-5B56-4DB4-ADAF-DEB63DBBFF53}" type="slidenum">
              <a:rPr lang="es-ES" altLang="es-ES_tradnl"/>
              <a:pPr/>
              <a:t>‹Nº›</a:t>
            </a:fld>
            <a:endParaRPr lang="es-ES" altLang="es-ES_trad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3 Marcador de fecha"/>
          <p:cNvSpPr>
            <a:spLocks noGrp="1"/>
          </p:cNvSpPr>
          <p:nvPr>
            <p:ph type="dt" sz="half" idx="10"/>
          </p:nvPr>
        </p:nvSpPr>
        <p:spPr/>
        <p:txBody>
          <a:bodyPr/>
          <a:lstStyle>
            <a:lvl1pPr>
              <a:defRPr/>
            </a:lvl1pPr>
          </a:lstStyle>
          <a:p>
            <a:fld id="{F3091BCA-5E31-4CED-8FCC-E0BB033306D5}" type="datetimeFigureOut">
              <a:rPr lang="es-ES"/>
              <a:pPr/>
              <a:t>08/10/2019</a:t>
            </a:fld>
            <a:endParaRPr lang="es-ES"/>
          </a:p>
        </p:txBody>
      </p:sp>
      <p:sp>
        <p:nvSpPr>
          <p:cNvPr id="4" name="4 Marcador de pie de página"/>
          <p:cNvSpPr>
            <a:spLocks noGrp="1"/>
          </p:cNvSpPr>
          <p:nvPr>
            <p:ph type="ftr" sz="quarter" idx="11"/>
          </p:nvPr>
        </p:nvSpPr>
        <p:spPr/>
        <p:txBody>
          <a:bodyPr/>
          <a:lstStyle>
            <a:lvl1pPr>
              <a:defRPr/>
            </a:lvl1pPr>
          </a:lstStyle>
          <a:p>
            <a:endParaRPr lang="es-AR"/>
          </a:p>
        </p:txBody>
      </p:sp>
      <p:sp>
        <p:nvSpPr>
          <p:cNvPr id="5" name="5 Marcador de número de diapositiva"/>
          <p:cNvSpPr>
            <a:spLocks noGrp="1"/>
          </p:cNvSpPr>
          <p:nvPr>
            <p:ph type="sldNum" sz="quarter" idx="12"/>
          </p:nvPr>
        </p:nvSpPr>
        <p:spPr/>
        <p:txBody>
          <a:bodyPr/>
          <a:lstStyle>
            <a:lvl1pPr>
              <a:defRPr/>
            </a:lvl1pPr>
          </a:lstStyle>
          <a:p>
            <a:fld id="{D65E37ED-65EB-4A0B-9943-67EB09951C9A}" type="slidenum">
              <a:rPr lang="es-ES" altLang="es-ES_tradnl"/>
              <a:pPr/>
              <a:t>‹Nº›</a:t>
            </a:fld>
            <a:endParaRPr lang="es-ES" altLang="es-ES_trad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fld id="{537564B8-1B66-4811-804E-F64586017070}" type="datetimeFigureOut">
              <a:rPr lang="es-ES"/>
              <a:pPr/>
              <a:t>08/10/2019</a:t>
            </a:fld>
            <a:endParaRPr lang="es-ES"/>
          </a:p>
        </p:txBody>
      </p:sp>
      <p:sp>
        <p:nvSpPr>
          <p:cNvPr id="3" name="4 Marcador de pie de página"/>
          <p:cNvSpPr>
            <a:spLocks noGrp="1"/>
          </p:cNvSpPr>
          <p:nvPr>
            <p:ph type="ftr" sz="quarter" idx="11"/>
          </p:nvPr>
        </p:nvSpPr>
        <p:spPr/>
        <p:txBody>
          <a:bodyPr/>
          <a:lstStyle>
            <a:lvl1pPr>
              <a:defRPr/>
            </a:lvl1pPr>
          </a:lstStyle>
          <a:p>
            <a:endParaRPr lang="es-AR"/>
          </a:p>
        </p:txBody>
      </p:sp>
      <p:sp>
        <p:nvSpPr>
          <p:cNvPr id="4" name="5 Marcador de número de diapositiva"/>
          <p:cNvSpPr>
            <a:spLocks noGrp="1"/>
          </p:cNvSpPr>
          <p:nvPr>
            <p:ph type="sldNum" sz="quarter" idx="12"/>
          </p:nvPr>
        </p:nvSpPr>
        <p:spPr/>
        <p:txBody>
          <a:bodyPr/>
          <a:lstStyle>
            <a:lvl1pPr>
              <a:defRPr/>
            </a:lvl1pPr>
          </a:lstStyle>
          <a:p>
            <a:fld id="{F1239CCD-FDCE-475C-B84B-4AAE15301547}" type="slidenum">
              <a:rPr lang="es-ES" altLang="es-ES_tradnl"/>
              <a:pPr/>
              <a:t>‹Nº›</a:t>
            </a:fld>
            <a:endParaRPr lang="es-ES" altLang="es-ES_trad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fld id="{0AA51C28-26BE-4788-97FC-C857D124F99F}" type="datetimeFigureOut">
              <a:rPr lang="es-ES"/>
              <a:pPr/>
              <a:t>08/10/2019</a:t>
            </a:fld>
            <a:endParaRPr lang="es-ES"/>
          </a:p>
        </p:txBody>
      </p:sp>
      <p:sp>
        <p:nvSpPr>
          <p:cNvPr id="6" name="4 Marcador de pie de página"/>
          <p:cNvSpPr>
            <a:spLocks noGrp="1"/>
          </p:cNvSpPr>
          <p:nvPr>
            <p:ph type="ftr" sz="quarter" idx="11"/>
          </p:nvPr>
        </p:nvSpPr>
        <p:spPr/>
        <p:txBody>
          <a:bodyPr/>
          <a:lstStyle>
            <a:lvl1pPr>
              <a:defRPr/>
            </a:lvl1pPr>
          </a:lstStyle>
          <a:p>
            <a:endParaRPr lang="es-AR"/>
          </a:p>
        </p:txBody>
      </p:sp>
      <p:sp>
        <p:nvSpPr>
          <p:cNvPr id="7" name="5 Marcador de número de diapositiva"/>
          <p:cNvSpPr>
            <a:spLocks noGrp="1"/>
          </p:cNvSpPr>
          <p:nvPr>
            <p:ph type="sldNum" sz="quarter" idx="12"/>
          </p:nvPr>
        </p:nvSpPr>
        <p:spPr/>
        <p:txBody>
          <a:bodyPr/>
          <a:lstStyle>
            <a:lvl1pPr>
              <a:defRPr/>
            </a:lvl1pPr>
          </a:lstStyle>
          <a:p>
            <a:fld id="{2B802AAE-4CB8-4999-A16C-5816CCC8F2C6}" type="slidenum">
              <a:rPr lang="es-ES" altLang="es-ES_tradnl"/>
              <a:pPr/>
              <a:t>‹Nº›</a:t>
            </a:fld>
            <a:endParaRPr lang="es-ES" altLang="es-ES_trad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fld id="{F62F344E-492E-49AD-8187-982BC311587C}" type="datetimeFigureOut">
              <a:rPr lang="es-ES"/>
              <a:pPr/>
              <a:t>08/10/2019</a:t>
            </a:fld>
            <a:endParaRPr lang="es-ES"/>
          </a:p>
        </p:txBody>
      </p:sp>
      <p:sp>
        <p:nvSpPr>
          <p:cNvPr id="6" name="4 Marcador de pie de página"/>
          <p:cNvSpPr>
            <a:spLocks noGrp="1"/>
          </p:cNvSpPr>
          <p:nvPr>
            <p:ph type="ftr" sz="quarter" idx="11"/>
          </p:nvPr>
        </p:nvSpPr>
        <p:spPr/>
        <p:txBody>
          <a:bodyPr/>
          <a:lstStyle>
            <a:lvl1pPr>
              <a:defRPr/>
            </a:lvl1pPr>
          </a:lstStyle>
          <a:p>
            <a:endParaRPr lang="es-AR"/>
          </a:p>
        </p:txBody>
      </p:sp>
      <p:sp>
        <p:nvSpPr>
          <p:cNvPr id="7" name="5 Marcador de número de diapositiva"/>
          <p:cNvSpPr>
            <a:spLocks noGrp="1"/>
          </p:cNvSpPr>
          <p:nvPr>
            <p:ph type="sldNum" sz="quarter" idx="12"/>
          </p:nvPr>
        </p:nvSpPr>
        <p:spPr/>
        <p:txBody>
          <a:bodyPr/>
          <a:lstStyle>
            <a:lvl1pPr>
              <a:defRPr/>
            </a:lvl1pPr>
          </a:lstStyle>
          <a:p>
            <a:fld id="{1ACB116F-9788-4ADF-8400-5989FF682BFE}" type="slidenum">
              <a:rPr lang="es-ES" altLang="es-ES_tradnl"/>
              <a:pPr/>
              <a:t>‹Nº›</a:t>
            </a:fld>
            <a:endParaRPr lang="es-ES" altLang="es-ES_trad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altLang="es-ES_tradnl" smtClean="0"/>
              <a:t>Haga clic para modificar el estilo de título del patrón</a:t>
            </a:r>
          </a:p>
        </p:txBody>
      </p:sp>
      <p:sp>
        <p:nvSpPr>
          <p:cNvPr id="1027" name="2 Marcador de texto"/>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altLang="es-ES_tradnl" smtClean="0"/>
              <a:t>Haga clic para modificar el estilo de texto del patrón</a:t>
            </a:r>
          </a:p>
          <a:p>
            <a:pPr lvl="1"/>
            <a:r>
              <a:rPr lang="es-ES" altLang="es-ES_tradnl" smtClean="0"/>
              <a:t>Segundo nivel</a:t>
            </a:r>
          </a:p>
          <a:p>
            <a:pPr lvl="2"/>
            <a:r>
              <a:rPr lang="es-ES" altLang="es-ES_tradnl" smtClean="0"/>
              <a:t>Tercer nivel</a:t>
            </a:r>
          </a:p>
          <a:p>
            <a:pPr lvl="3"/>
            <a:r>
              <a:rPr lang="es-ES" altLang="es-ES_tradnl" smtClean="0"/>
              <a:t>Cuarto nivel</a:t>
            </a:r>
          </a:p>
          <a:p>
            <a:pPr lvl="4"/>
            <a:r>
              <a:rPr lang="es-ES" altLang="es-ES_tradnl" smtClean="0"/>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itchFamily="34" charset="0"/>
              </a:defRPr>
            </a:lvl1pPr>
          </a:lstStyle>
          <a:p>
            <a:fld id="{E00C1F83-28FB-4956-AC31-F426F7EC5BE0}" type="datetimeFigureOut">
              <a:rPr lang="es-ES"/>
              <a:pPr/>
              <a:t>08/10/2019</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34" charset="0"/>
              </a:defRPr>
            </a:lvl1pPr>
          </a:lstStyle>
          <a:p>
            <a:endParaRPr lang="es-A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fld id="{E2C55400-48FC-48A4-9114-755A595B022D}" type="slidenum">
              <a:rPr lang="es-ES" altLang="es-ES_tradnl"/>
              <a:pPr/>
              <a:t>‹Nº›</a:t>
            </a:fld>
            <a:endParaRPr lang="es-ES" altLang="es-ES_trad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Imagen 7"/>
          <p:cNvPicPr>
            <a:picLocks noChangeAspect="1"/>
          </p:cNvPicPr>
          <p:nvPr/>
        </p:nvPicPr>
        <p:blipFill>
          <a:blip r:embed="rId2" cstate="print"/>
          <a:srcRect l="53" t="-1193" r="4823" b="38400"/>
          <a:stretch>
            <a:fillRect/>
          </a:stretch>
        </p:blipFill>
        <p:spPr bwMode="auto">
          <a:xfrm>
            <a:off x="4763" y="0"/>
            <a:ext cx="9139237" cy="6858000"/>
          </a:xfrm>
          <a:prstGeom prst="rect">
            <a:avLst/>
          </a:prstGeom>
          <a:noFill/>
          <a:ln w="9525">
            <a:noFill/>
            <a:miter lim="800000"/>
            <a:headEnd/>
            <a:tailEnd/>
          </a:ln>
        </p:spPr>
      </p:pic>
      <p:pic>
        <p:nvPicPr>
          <p:cNvPr id="14338" name="Picture 5"/>
          <p:cNvPicPr>
            <a:picLocks noChangeAspect="1" noChangeArrowheads="1"/>
          </p:cNvPicPr>
          <p:nvPr/>
        </p:nvPicPr>
        <p:blipFill>
          <a:blip r:embed="rId3" cstate="print"/>
          <a:srcRect/>
          <a:stretch>
            <a:fillRect/>
          </a:stretch>
        </p:blipFill>
        <p:spPr bwMode="auto">
          <a:xfrm>
            <a:off x="6632575" y="5300663"/>
            <a:ext cx="2278063" cy="938212"/>
          </a:xfrm>
          <a:prstGeom prst="rect">
            <a:avLst/>
          </a:prstGeom>
          <a:noFill/>
          <a:ln w="9525">
            <a:noFill/>
            <a:miter lim="800000"/>
            <a:headEnd/>
            <a:tailEnd/>
          </a:ln>
        </p:spPr>
      </p:pic>
      <p:pic>
        <p:nvPicPr>
          <p:cNvPr id="14339" name="Picture 2" descr="C:\Users\Lilian\Downloads\agencia9617.png"/>
          <p:cNvPicPr>
            <a:picLocks noChangeAspect="1" noChangeArrowheads="1"/>
          </p:cNvPicPr>
          <p:nvPr/>
        </p:nvPicPr>
        <p:blipFill>
          <a:blip r:embed="rId4" cstate="print"/>
          <a:srcRect/>
          <a:stretch>
            <a:fillRect/>
          </a:stretch>
        </p:blipFill>
        <p:spPr bwMode="auto">
          <a:xfrm>
            <a:off x="1057275" y="5084763"/>
            <a:ext cx="1468438" cy="1428750"/>
          </a:xfrm>
          <a:prstGeom prst="rect">
            <a:avLst/>
          </a:prstGeom>
          <a:noFill/>
          <a:ln w="9525">
            <a:noFill/>
            <a:miter lim="800000"/>
            <a:headEnd/>
            <a:tailEnd/>
          </a:ln>
        </p:spPr>
      </p:pic>
      <p:sp>
        <p:nvSpPr>
          <p:cNvPr id="3" name="CuadroTexto 2"/>
          <p:cNvSpPr txBox="1"/>
          <p:nvPr/>
        </p:nvSpPr>
        <p:spPr>
          <a:xfrm>
            <a:off x="468313" y="2921000"/>
            <a:ext cx="8442325" cy="1016000"/>
          </a:xfrm>
          <a:prstGeom prst="rect">
            <a:avLst/>
          </a:prstGeom>
          <a:solidFill>
            <a:schemeClr val="bg1"/>
          </a:solidFill>
          <a:ln w="47625">
            <a:solidFill>
              <a:schemeClr val="accent1"/>
            </a:solidFill>
          </a:ln>
        </p:spPr>
        <p:txBody>
          <a:bodyPr>
            <a:spAutoFit/>
          </a:bodyPr>
          <a:lstStyle/>
          <a:p>
            <a:pPr algn="ctr" eaLnBrk="1" hangingPunct="1">
              <a:defRPr/>
            </a:pPr>
            <a:r>
              <a:rPr lang="es-ES_tradnl" sz="6000" dirty="0">
                <a:solidFill>
                  <a:srgbClr val="0070C0"/>
                </a:solidFill>
                <a:latin typeface="+mj-lt"/>
                <a:ea typeface="Apple Braille" charset="0"/>
                <a:cs typeface="Apple Braille" charset="0"/>
              </a:rPr>
              <a:t>Conclusiones</a:t>
            </a:r>
          </a:p>
        </p:txBody>
      </p:sp>
      <p:pic>
        <p:nvPicPr>
          <p:cNvPr id="14341" name="Imagen 4"/>
          <p:cNvPicPr>
            <a:picLocks noChangeAspect="1"/>
          </p:cNvPicPr>
          <p:nvPr/>
        </p:nvPicPr>
        <p:blipFill>
          <a:blip r:embed="rId5" cstate="print"/>
          <a:srcRect/>
          <a:stretch>
            <a:fillRect/>
          </a:stretch>
        </p:blipFill>
        <p:spPr bwMode="auto">
          <a:xfrm>
            <a:off x="3400425" y="4411663"/>
            <a:ext cx="2349500" cy="244633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1048594 Título"/>
          <p:cNvSpPr>
            <a:spLocks noGrp="1"/>
          </p:cNvSpPr>
          <p:nvPr>
            <p:ph type="title"/>
          </p:nvPr>
        </p:nvSpPr>
        <p:spPr>
          <a:ln w="28575" cap="flat">
            <a:solidFill>
              <a:srgbClr val="0070C0"/>
            </a:solidFill>
          </a:ln>
        </p:spPr>
        <p:txBody>
          <a:bodyPr/>
          <a:lstStyle/>
          <a:p>
            <a:pPr eaLnBrk="1" latinLnBrk="1" hangingPunct="1"/>
            <a:r>
              <a:rPr lang="es-ES" altLang="zh-CN" b="1" smtClean="0">
                <a:solidFill>
                  <a:srgbClr val="0070C0"/>
                </a:solidFill>
                <a:sym typeface="Calibri" pitchFamily="34" charset="0"/>
              </a:rPr>
              <a:t>Taller 1 - ¿Comisiones médicas?</a:t>
            </a:r>
            <a:endParaRPr lang="zh-CN" altLang="en-US" b="1" smtClean="0">
              <a:solidFill>
                <a:srgbClr val="0070C0"/>
              </a:solidFill>
              <a:sym typeface="Calibri" pitchFamily="34" charset="0"/>
            </a:endParaRPr>
          </a:p>
        </p:txBody>
      </p:sp>
      <p:sp>
        <p:nvSpPr>
          <p:cNvPr id="15362" name="Marcador de contenido 1"/>
          <p:cNvSpPr>
            <a:spLocks noGrp="1"/>
          </p:cNvSpPr>
          <p:nvPr>
            <p:ph idx="1"/>
          </p:nvPr>
        </p:nvSpPr>
        <p:spPr>
          <a:ln w="41275">
            <a:solidFill>
              <a:schemeClr val="accent1"/>
            </a:solidFill>
          </a:ln>
        </p:spPr>
        <p:txBody>
          <a:bodyPr/>
          <a:lstStyle/>
          <a:p>
            <a:r>
              <a:rPr lang="es-ES" sz="1800" dirty="0" smtClean="0"/>
              <a:t>Para realizar un diagnóstico justo y certero de la situación de los trabajadores, deben conformarse Comisiones de Salud Laboral integradas por  Equipos Interdisciplinarios en Salud Ocupacional. Incorporando diferentes herramientas diagnósticas: Método Árbol de Causas  y el Mapa de Riesgos laborales de los puestos de trabajo, entre otras.</a:t>
            </a:r>
            <a:endParaRPr lang="es-AR" sz="1800" dirty="0" smtClean="0"/>
          </a:p>
          <a:p>
            <a:r>
              <a:rPr lang="es-ES" sz="1800" dirty="0" smtClean="0"/>
              <a:t>El listado de enfermedades profesionales no sirven como modelo porque muchos accidentes/ enfermedades son resultados de procesos mucho más complejos que su análisis lineal.</a:t>
            </a:r>
            <a:endParaRPr lang="es-AR" sz="1800" dirty="0" smtClean="0"/>
          </a:p>
          <a:p>
            <a:r>
              <a:rPr lang="es-ES" sz="1800" dirty="0" smtClean="0"/>
              <a:t>El trabajador debe conocer cuáles son los riesgos que le declaró el empleador a la ART, como forma de evitar el rechazo prematuro de su denuncia previa toda otra instancia. </a:t>
            </a:r>
            <a:endParaRPr lang="es-AR" sz="1800" dirty="0" smtClean="0"/>
          </a:p>
          <a:p>
            <a:r>
              <a:rPr lang="es-ES" sz="1800" dirty="0" smtClean="0"/>
              <a:t>Hasta que podamos reformar el sistema vigente, los Sindicatos a través de sus médicos o de las obras sociales deben acompañar a los trabajadores a las comisiones médicas, ya que sigue prevaleciendo un criterio mercantilista en desmedro de la salud de los trabajadores.</a:t>
            </a:r>
            <a:endParaRPr lang="es-AR" sz="1800"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1048594 Título"/>
          <p:cNvSpPr>
            <a:spLocks noGrp="1"/>
          </p:cNvSpPr>
          <p:nvPr>
            <p:ph type="title"/>
          </p:nvPr>
        </p:nvSpPr>
        <p:spPr>
          <a:ln w="28575" cap="flat">
            <a:solidFill>
              <a:srgbClr val="0070C0"/>
            </a:solidFill>
          </a:ln>
        </p:spPr>
        <p:txBody>
          <a:bodyPr/>
          <a:lstStyle/>
          <a:p>
            <a:pPr eaLnBrk="1" latinLnBrk="1" hangingPunct="1"/>
            <a:r>
              <a:rPr lang="es-ES" altLang="zh-CN" b="1" smtClean="0">
                <a:solidFill>
                  <a:srgbClr val="0070C0"/>
                </a:solidFill>
                <a:sym typeface="Calibri" pitchFamily="34" charset="0"/>
              </a:rPr>
              <a:t>Taller 2 </a:t>
            </a:r>
            <a:r>
              <a:rPr lang="mr-IN" altLang="zh-CN" b="1" smtClean="0">
                <a:solidFill>
                  <a:srgbClr val="0070C0"/>
                </a:solidFill>
                <a:sym typeface="Calibri" pitchFamily="34" charset="0"/>
              </a:rPr>
              <a:t>–</a:t>
            </a:r>
            <a:r>
              <a:rPr lang="es-ES" altLang="zh-CN" b="1" smtClean="0">
                <a:solidFill>
                  <a:srgbClr val="0070C0"/>
                </a:solidFill>
                <a:sym typeface="Calibri" pitchFamily="34" charset="0"/>
              </a:rPr>
              <a:t> Rol de la participación </a:t>
            </a:r>
            <a:br>
              <a:rPr lang="es-ES" altLang="zh-CN" b="1" smtClean="0">
                <a:solidFill>
                  <a:srgbClr val="0070C0"/>
                </a:solidFill>
                <a:sym typeface="Calibri" pitchFamily="34" charset="0"/>
              </a:rPr>
            </a:br>
            <a:r>
              <a:rPr lang="es-ES" altLang="zh-CN" b="1" smtClean="0">
                <a:solidFill>
                  <a:srgbClr val="0070C0"/>
                </a:solidFill>
                <a:sym typeface="Calibri" pitchFamily="34" charset="0"/>
              </a:rPr>
              <a:t>de lxs trabajadorxs</a:t>
            </a:r>
            <a:endParaRPr lang="zh-CN" altLang="en-US" b="1" smtClean="0">
              <a:solidFill>
                <a:srgbClr val="0070C0"/>
              </a:solidFill>
              <a:sym typeface="Calibri" pitchFamily="34" charset="0"/>
            </a:endParaRPr>
          </a:p>
        </p:txBody>
      </p:sp>
      <p:sp>
        <p:nvSpPr>
          <p:cNvPr id="16386" name="Marcador de contenido 1"/>
          <p:cNvSpPr>
            <a:spLocks noGrp="1"/>
          </p:cNvSpPr>
          <p:nvPr>
            <p:ph idx="1"/>
          </p:nvPr>
        </p:nvSpPr>
        <p:spPr>
          <a:ln w="41275">
            <a:solidFill>
              <a:schemeClr val="accent1"/>
            </a:solidFill>
          </a:ln>
        </p:spPr>
        <p:txBody>
          <a:bodyPr/>
          <a:lstStyle/>
          <a:p>
            <a:r>
              <a:rPr lang="es-ES" sz="2200" dirty="0" smtClean="0"/>
              <a:t>Necesitamos una nueva ley que contemple la participación de los trabajadores en todos los niveles. Con Comités Mixtos de Salud Laboral, </a:t>
            </a:r>
            <a:r>
              <a:rPr lang="es-ES" sz="2200" dirty="0" err="1" smtClean="0"/>
              <a:t>Delegadxs</a:t>
            </a:r>
            <a:r>
              <a:rPr lang="es-ES" sz="2200" dirty="0" smtClean="0"/>
              <a:t> de Salud y Prevención, y </a:t>
            </a:r>
            <a:r>
              <a:rPr lang="es-ES" sz="2200" dirty="0" err="1" smtClean="0"/>
              <a:t>Delegadxs</a:t>
            </a:r>
            <a:r>
              <a:rPr lang="es-ES" sz="2200" dirty="0" smtClean="0"/>
              <a:t> gremiales. Esta ley debe contemplar: que la SRT habilite los diagnósticos por actividad, que obligue a los Servicios Médicos Laborales a habilitar las estadísticas, que se reconozca los riesgos psicosociales y que los acuerdos sean bilaterales o tripartitos para garantizar el derecho a la participación. Un sistema integral de prevención de riesgos del trabajo que respete y haga valer el derecho de </a:t>
            </a:r>
            <a:r>
              <a:rPr lang="es-ES" sz="2200" dirty="0" err="1" smtClean="0"/>
              <a:t>lxs</a:t>
            </a:r>
            <a:r>
              <a:rPr lang="es-ES" sz="2200" dirty="0" smtClean="0"/>
              <a:t> </a:t>
            </a:r>
            <a:r>
              <a:rPr lang="es-ES" sz="2200" dirty="0" err="1" smtClean="0"/>
              <a:t>trabajadorxs</a:t>
            </a:r>
            <a:r>
              <a:rPr lang="es-ES" sz="2200" dirty="0" smtClean="0"/>
              <a:t> a la Información previa, el derecho a la capacitación propia, el derecho a la decisión e Intervención sobre el proceso de trabajo, y el derecho a la interrupción de las tareas frente a riesgos inminentes.</a:t>
            </a:r>
            <a:endParaRPr lang="es-AR" sz="2200"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1048594 Título"/>
          <p:cNvSpPr>
            <a:spLocks noGrp="1"/>
          </p:cNvSpPr>
          <p:nvPr>
            <p:ph type="title"/>
          </p:nvPr>
        </p:nvSpPr>
        <p:spPr>
          <a:ln w="28575" cap="flat">
            <a:solidFill>
              <a:srgbClr val="0070C0"/>
            </a:solidFill>
          </a:ln>
        </p:spPr>
        <p:txBody>
          <a:bodyPr/>
          <a:lstStyle/>
          <a:p>
            <a:pPr eaLnBrk="1" latinLnBrk="1" hangingPunct="1"/>
            <a:r>
              <a:rPr lang="es-ES" altLang="zh-CN" b="1" smtClean="0">
                <a:solidFill>
                  <a:srgbClr val="0070C0"/>
                </a:solidFill>
                <a:sym typeface="Calibri" pitchFamily="34" charset="0"/>
              </a:rPr>
              <a:t>Taller 3 </a:t>
            </a:r>
            <a:r>
              <a:rPr lang="mr-IN" altLang="zh-CN" b="1" smtClean="0">
                <a:solidFill>
                  <a:srgbClr val="0070C0"/>
                </a:solidFill>
                <a:sym typeface="Calibri" pitchFamily="34" charset="0"/>
              </a:rPr>
              <a:t>–</a:t>
            </a:r>
            <a:r>
              <a:rPr lang="es-ES" altLang="zh-CN" b="1" smtClean="0">
                <a:solidFill>
                  <a:srgbClr val="0070C0"/>
                </a:solidFill>
                <a:sym typeface="Calibri" pitchFamily="34" charset="0"/>
              </a:rPr>
              <a:t> Rol de los efectores </a:t>
            </a:r>
            <a:br>
              <a:rPr lang="es-ES" altLang="zh-CN" b="1" smtClean="0">
                <a:solidFill>
                  <a:srgbClr val="0070C0"/>
                </a:solidFill>
                <a:sym typeface="Calibri" pitchFamily="34" charset="0"/>
              </a:rPr>
            </a:br>
            <a:r>
              <a:rPr lang="es-ES" altLang="zh-CN" b="1" smtClean="0">
                <a:solidFill>
                  <a:srgbClr val="0070C0"/>
                </a:solidFill>
                <a:sym typeface="Calibri" pitchFamily="34" charset="0"/>
              </a:rPr>
              <a:t>de salud</a:t>
            </a:r>
            <a:endParaRPr lang="zh-CN" altLang="en-US" b="1" smtClean="0">
              <a:solidFill>
                <a:srgbClr val="0070C0"/>
              </a:solidFill>
              <a:sym typeface="Calibri" pitchFamily="34" charset="0"/>
            </a:endParaRPr>
          </a:p>
        </p:txBody>
      </p:sp>
      <p:sp>
        <p:nvSpPr>
          <p:cNvPr id="17410" name="Marcador de contenido 1"/>
          <p:cNvSpPr>
            <a:spLocks noGrp="1"/>
          </p:cNvSpPr>
          <p:nvPr>
            <p:ph idx="1"/>
          </p:nvPr>
        </p:nvSpPr>
        <p:spPr>
          <a:ln w="41275">
            <a:solidFill>
              <a:schemeClr val="accent1"/>
            </a:solidFill>
          </a:ln>
        </p:spPr>
        <p:txBody>
          <a:bodyPr/>
          <a:lstStyle/>
          <a:p>
            <a:r>
              <a:rPr lang="es-ES" sz="2400" dirty="0" smtClean="0"/>
              <a:t>La salud es un derecho humano y no puede ser un valor de mercado. Las aseguradoras del Riesgo del trabajo, son aseguradoras de riesgos, no efectores de Salud. Por lo cual debe ser contemplada la posibilidad que las obras sociales y efectores públicos, con financiamiento específico del sistema y no de los trabajadores, sean quienes asistan y rehabiliten los daños causados a </a:t>
            </a:r>
            <a:r>
              <a:rPr lang="es-ES" sz="2400" dirty="0" err="1" smtClean="0"/>
              <a:t>lxs</a:t>
            </a:r>
            <a:r>
              <a:rPr lang="es-ES" sz="2400" dirty="0" smtClean="0"/>
              <a:t> trabajadores producto de las malas condiciones de trabajo. Necesitamos programas de financiamiento a las Obras Sociales con fuerte control del Estado. Recuperar el Ministerio de Salud, en su rol </a:t>
            </a:r>
            <a:r>
              <a:rPr lang="es-ES" sz="2400" dirty="0" err="1" smtClean="0"/>
              <a:t>rectorial</a:t>
            </a:r>
            <a:r>
              <a:rPr lang="es-ES" sz="2400" dirty="0" smtClean="0"/>
              <a:t> de gobernanza del Sistema de Salud. Fortalecer el Primer Nivel de Atención. </a:t>
            </a:r>
            <a:endParaRPr lang="es-AR" sz="2400"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1048594 Título"/>
          <p:cNvSpPr>
            <a:spLocks noGrp="1"/>
          </p:cNvSpPr>
          <p:nvPr>
            <p:ph type="title"/>
          </p:nvPr>
        </p:nvSpPr>
        <p:spPr>
          <a:ln w="28575" cap="flat">
            <a:solidFill>
              <a:srgbClr val="0070C0"/>
            </a:solidFill>
          </a:ln>
        </p:spPr>
        <p:txBody>
          <a:bodyPr/>
          <a:lstStyle/>
          <a:p>
            <a:pPr eaLnBrk="1" latinLnBrk="1" hangingPunct="1"/>
            <a:r>
              <a:rPr lang="es-ES" altLang="zh-CN" b="1" smtClean="0">
                <a:solidFill>
                  <a:srgbClr val="0070C0"/>
                </a:solidFill>
                <a:sym typeface="Calibri" pitchFamily="34" charset="0"/>
              </a:rPr>
              <a:t>Taller 4 </a:t>
            </a:r>
            <a:r>
              <a:rPr lang="mr-IN" altLang="zh-CN" b="1" smtClean="0">
                <a:solidFill>
                  <a:srgbClr val="0070C0"/>
                </a:solidFill>
                <a:sym typeface="Calibri" pitchFamily="34" charset="0"/>
              </a:rPr>
              <a:t>–</a:t>
            </a:r>
            <a:r>
              <a:rPr lang="es-ES" altLang="zh-CN" b="1" smtClean="0">
                <a:solidFill>
                  <a:srgbClr val="0070C0"/>
                </a:solidFill>
                <a:sym typeface="Calibri" pitchFamily="34" charset="0"/>
              </a:rPr>
              <a:t> Nuevas formas </a:t>
            </a:r>
            <a:br>
              <a:rPr lang="es-ES" altLang="zh-CN" b="1" smtClean="0">
                <a:solidFill>
                  <a:srgbClr val="0070C0"/>
                </a:solidFill>
                <a:sym typeface="Calibri" pitchFamily="34" charset="0"/>
              </a:rPr>
            </a:br>
            <a:r>
              <a:rPr lang="es-ES" altLang="zh-CN" b="1" smtClean="0">
                <a:solidFill>
                  <a:srgbClr val="0070C0"/>
                </a:solidFill>
                <a:sym typeface="Calibri" pitchFamily="34" charset="0"/>
              </a:rPr>
              <a:t>de trabajo</a:t>
            </a:r>
            <a:endParaRPr lang="zh-CN" altLang="en-US" b="1" smtClean="0">
              <a:solidFill>
                <a:srgbClr val="0070C0"/>
              </a:solidFill>
              <a:sym typeface="Calibri" pitchFamily="34" charset="0"/>
            </a:endParaRPr>
          </a:p>
        </p:txBody>
      </p:sp>
      <p:sp>
        <p:nvSpPr>
          <p:cNvPr id="18434" name="Marcador de contenido 1"/>
          <p:cNvSpPr>
            <a:spLocks noGrp="1"/>
          </p:cNvSpPr>
          <p:nvPr>
            <p:ph idx="1"/>
          </p:nvPr>
        </p:nvSpPr>
        <p:spPr>
          <a:ln w="41275">
            <a:solidFill>
              <a:schemeClr val="accent1"/>
            </a:solidFill>
          </a:ln>
        </p:spPr>
        <p:txBody>
          <a:bodyPr/>
          <a:lstStyle/>
          <a:p>
            <a:r>
              <a:rPr lang="es-ES" sz="2800" dirty="0" smtClean="0"/>
              <a:t>Hoy se extienden nuevas y viejas formas de trabajo precario (</a:t>
            </a:r>
            <a:r>
              <a:rPr lang="es-ES" sz="2800" dirty="0" err="1" smtClean="0"/>
              <a:t>contratadxs</a:t>
            </a:r>
            <a:r>
              <a:rPr lang="es-ES" sz="2800" dirty="0" smtClean="0"/>
              <a:t>, </a:t>
            </a:r>
            <a:r>
              <a:rPr lang="es-ES" sz="2800" dirty="0" err="1" smtClean="0"/>
              <a:t>monotributistas</a:t>
            </a:r>
            <a:r>
              <a:rPr lang="es-ES" sz="2800" dirty="0" smtClean="0"/>
              <a:t>, de plataformas, en negro, por agencia). Los sindicatos tenemos que avanzar en la afiliación y organización de estos sectores. El Estado debe intervenir regulando, obligando a que sean reconocidos como </a:t>
            </a:r>
            <a:r>
              <a:rPr lang="es-ES" sz="2800" dirty="0" err="1" smtClean="0"/>
              <a:t>trabajadorxs</a:t>
            </a:r>
            <a:r>
              <a:rPr lang="es-ES" sz="2800" dirty="0" smtClean="0"/>
              <a:t>, obligando a una localización física. Regular a las patronales, de manera que se asegure una cobertura inclusiva y condiciones dignas de trabajo para </a:t>
            </a:r>
            <a:r>
              <a:rPr lang="es-ES" sz="2800" dirty="0" err="1" smtClean="0"/>
              <a:t>todxs</a:t>
            </a:r>
            <a:r>
              <a:rPr lang="es-ES" sz="2800" dirty="0" smtClean="0"/>
              <a:t> </a:t>
            </a:r>
            <a:r>
              <a:rPr lang="es-ES" sz="2800" dirty="0" err="1" smtClean="0"/>
              <a:t>lxs</a:t>
            </a:r>
            <a:r>
              <a:rPr lang="es-ES" sz="2800" dirty="0" smtClean="0"/>
              <a:t> </a:t>
            </a:r>
            <a:r>
              <a:rPr lang="es-ES" sz="2800" dirty="0" err="1" smtClean="0"/>
              <a:t>trabajadorxs</a:t>
            </a:r>
            <a:r>
              <a:rPr lang="es-ES" sz="2800" dirty="0" smtClean="0"/>
              <a:t>.</a:t>
            </a:r>
            <a:endParaRPr lang="es-AR" sz="2800"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1048594 Título"/>
          <p:cNvSpPr>
            <a:spLocks noGrp="1"/>
          </p:cNvSpPr>
          <p:nvPr>
            <p:ph type="title"/>
          </p:nvPr>
        </p:nvSpPr>
        <p:spPr>
          <a:ln w="28575" cap="flat">
            <a:solidFill>
              <a:srgbClr val="0070C0"/>
            </a:solidFill>
          </a:ln>
        </p:spPr>
        <p:txBody>
          <a:bodyPr/>
          <a:lstStyle/>
          <a:p>
            <a:pPr eaLnBrk="1" latinLnBrk="1" hangingPunct="1"/>
            <a:r>
              <a:rPr lang="es-ES" altLang="zh-CN" b="1" smtClean="0">
                <a:solidFill>
                  <a:srgbClr val="0070C0"/>
                </a:solidFill>
                <a:sym typeface="Calibri" pitchFamily="34" charset="0"/>
              </a:rPr>
              <a:t>Taller 5 </a:t>
            </a:r>
            <a:r>
              <a:rPr lang="mr-IN" altLang="zh-CN" b="1" smtClean="0">
                <a:solidFill>
                  <a:srgbClr val="0070C0"/>
                </a:solidFill>
                <a:sym typeface="Calibri" pitchFamily="34" charset="0"/>
              </a:rPr>
              <a:t>–</a:t>
            </a:r>
            <a:r>
              <a:rPr lang="es-ES" altLang="zh-CN" b="1" smtClean="0">
                <a:solidFill>
                  <a:srgbClr val="0070C0"/>
                </a:solidFill>
                <a:sym typeface="Calibri" pitchFamily="34" charset="0"/>
              </a:rPr>
              <a:t> Superintendencia </a:t>
            </a:r>
            <a:br>
              <a:rPr lang="es-ES" altLang="zh-CN" b="1" smtClean="0">
                <a:solidFill>
                  <a:srgbClr val="0070C0"/>
                </a:solidFill>
                <a:sym typeface="Calibri" pitchFamily="34" charset="0"/>
              </a:rPr>
            </a:br>
            <a:r>
              <a:rPr lang="es-ES" altLang="zh-CN" b="1" smtClean="0">
                <a:solidFill>
                  <a:srgbClr val="0070C0"/>
                </a:solidFill>
                <a:sym typeface="Calibri" pitchFamily="34" charset="0"/>
              </a:rPr>
              <a:t>de Riesgos del Trabajo</a:t>
            </a:r>
            <a:endParaRPr lang="zh-CN" altLang="en-US" b="1" smtClean="0">
              <a:solidFill>
                <a:srgbClr val="0070C0"/>
              </a:solidFill>
              <a:sym typeface="Calibri" pitchFamily="34" charset="0"/>
            </a:endParaRPr>
          </a:p>
        </p:txBody>
      </p:sp>
      <p:sp>
        <p:nvSpPr>
          <p:cNvPr id="19458" name="Marcador de contenido 1"/>
          <p:cNvSpPr>
            <a:spLocks noGrp="1"/>
          </p:cNvSpPr>
          <p:nvPr>
            <p:ph idx="1"/>
          </p:nvPr>
        </p:nvSpPr>
        <p:spPr>
          <a:xfrm>
            <a:off x="457200" y="1600200"/>
            <a:ext cx="8229600" cy="4997450"/>
          </a:xfrm>
          <a:ln w="41275">
            <a:solidFill>
              <a:schemeClr val="accent1"/>
            </a:solidFill>
          </a:ln>
        </p:spPr>
        <p:txBody>
          <a:bodyPr/>
          <a:lstStyle/>
          <a:p>
            <a:r>
              <a:rPr lang="es-ES" sz="2600" smtClean="0"/>
              <a:t>La SRT debe ser independiente, cumpliendo su rol como Estado: controlando a las Aseguradoras de Riesgos del Trabajo para que cumplan con sus deberes, incorporando a lxs trabajadorxs a través de las organizaciones sindicales y Centrales en forma sistemática, generando espacios tripartitos para diagnóstico y planes de prevención de todos los sectores y actividades económicas públicos y privado, debe recibir y con seguimiento de las denuncias de accidentes y enfermedades laborales e informando públicamente estadísticas de eventos por sector y por colectivo de trabajadores formales e informales.</a:t>
            </a:r>
            <a:endParaRPr lang="es-ES_tradnl" sz="2600" smtClean="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1048594 Título"/>
          <p:cNvSpPr>
            <a:spLocks noGrp="1"/>
          </p:cNvSpPr>
          <p:nvPr>
            <p:ph type="title"/>
          </p:nvPr>
        </p:nvSpPr>
        <p:spPr>
          <a:ln w="28575" cap="flat">
            <a:solidFill>
              <a:srgbClr val="0070C0"/>
            </a:solidFill>
          </a:ln>
        </p:spPr>
        <p:txBody>
          <a:bodyPr/>
          <a:lstStyle/>
          <a:p>
            <a:pPr eaLnBrk="1" latinLnBrk="1" hangingPunct="1"/>
            <a:r>
              <a:rPr lang="es-ES" altLang="zh-CN" b="1" smtClean="0">
                <a:solidFill>
                  <a:srgbClr val="0070C0"/>
                </a:solidFill>
                <a:sym typeface="Calibri" pitchFamily="34" charset="0"/>
              </a:rPr>
              <a:t>Taller 6 </a:t>
            </a:r>
            <a:r>
              <a:rPr lang="mr-IN" altLang="zh-CN" b="1" smtClean="0">
                <a:solidFill>
                  <a:srgbClr val="0070C0"/>
                </a:solidFill>
                <a:sym typeface="Calibri" pitchFamily="34" charset="0"/>
              </a:rPr>
              <a:t>–</a:t>
            </a:r>
            <a:r>
              <a:rPr lang="es-ES" altLang="zh-CN" b="1" smtClean="0">
                <a:solidFill>
                  <a:srgbClr val="0070C0"/>
                </a:solidFill>
                <a:sym typeface="Calibri" pitchFamily="34" charset="0"/>
              </a:rPr>
              <a:t> Aseguradoras de </a:t>
            </a:r>
            <a:br>
              <a:rPr lang="es-ES" altLang="zh-CN" b="1" smtClean="0">
                <a:solidFill>
                  <a:srgbClr val="0070C0"/>
                </a:solidFill>
                <a:sym typeface="Calibri" pitchFamily="34" charset="0"/>
              </a:rPr>
            </a:br>
            <a:r>
              <a:rPr lang="es-ES" altLang="zh-CN" b="1" smtClean="0">
                <a:solidFill>
                  <a:srgbClr val="0070C0"/>
                </a:solidFill>
                <a:sym typeface="Calibri" pitchFamily="34" charset="0"/>
              </a:rPr>
              <a:t>Riesgos del Trabajo</a:t>
            </a:r>
            <a:endParaRPr lang="zh-CN" altLang="en-US" b="1" smtClean="0">
              <a:solidFill>
                <a:srgbClr val="0070C0"/>
              </a:solidFill>
              <a:sym typeface="Calibri" pitchFamily="34" charset="0"/>
            </a:endParaRPr>
          </a:p>
        </p:txBody>
      </p:sp>
      <p:sp>
        <p:nvSpPr>
          <p:cNvPr id="20482" name="Marcador de contenido 1"/>
          <p:cNvSpPr>
            <a:spLocks noGrp="1"/>
          </p:cNvSpPr>
          <p:nvPr>
            <p:ph idx="1"/>
          </p:nvPr>
        </p:nvSpPr>
        <p:spPr>
          <a:xfrm>
            <a:off x="457200" y="1600200"/>
            <a:ext cx="8229600" cy="4757758"/>
          </a:xfrm>
          <a:ln w="41275">
            <a:solidFill>
              <a:schemeClr val="accent1"/>
            </a:solidFill>
          </a:ln>
        </p:spPr>
        <p:txBody>
          <a:bodyPr/>
          <a:lstStyle/>
          <a:p>
            <a:r>
              <a:rPr lang="es-ES" sz="2000" dirty="0" smtClean="0"/>
              <a:t>Las ART son empresas que lucran con la salud de </a:t>
            </a:r>
            <a:r>
              <a:rPr lang="es-ES" sz="2000" dirty="0" err="1" smtClean="0"/>
              <a:t>lxs</a:t>
            </a:r>
            <a:r>
              <a:rPr lang="es-ES" sz="2000" dirty="0" smtClean="0"/>
              <a:t> </a:t>
            </a:r>
            <a:r>
              <a:rPr lang="es-ES" sz="2000" dirty="0" err="1" smtClean="0"/>
              <a:t>trabajadorxs</a:t>
            </a:r>
            <a:r>
              <a:rPr lang="es-ES" sz="2000" dirty="0" smtClean="0"/>
              <a:t>. Necesitamos que el Estado genere políticas en torno a la salud de los trabajadores. Mejorar las condiciones de trabajo para que no haya accidentes ni enfermedades profesionales. Para esto es necesario generar y acceder a las estadísticas. </a:t>
            </a:r>
            <a:endParaRPr lang="es-AR" sz="2000" dirty="0" smtClean="0"/>
          </a:p>
          <a:p>
            <a:r>
              <a:rPr lang="es-ES" sz="2000" dirty="0" smtClean="0"/>
              <a:t>1. Extender responsabilidad en cuanto a lo culposo y doloso penalmente respecto a los accidentes sobre la ART y sobre el empleador</a:t>
            </a:r>
            <a:endParaRPr lang="es-AR" sz="2000" dirty="0" smtClean="0"/>
          </a:p>
          <a:p>
            <a:r>
              <a:rPr lang="es-ES" sz="2000" dirty="0" smtClean="0"/>
              <a:t>2. Volver a la Salud pública  (hospitales)</a:t>
            </a:r>
            <a:endParaRPr lang="es-AR" sz="2000" dirty="0" smtClean="0"/>
          </a:p>
          <a:p>
            <a:r>
              <a:rPr lang="es-ES" sz="2000" dirty="0" smtClean="0"/>
              <a:t>3. Generación de espacios tripartitos de control en el sistema de riesgos del trabajo y elaboración de normas</a:t>
            </a:r>
            <a:endParaRPr lang="es-AR" sz="2000" dirty="0" smtClean="0"/>
          </a:p>
          <a:p>
            <a:r>
              <a:rPr lang="es-ES" sz="2000" dirty="0" smtClean="0"/>
              <a:t>4. Jerarquizar jurisdicciones sobre la policía del trabajo</a:t>
            </a:r>
            <a:endParaRPr lang="es-AR" sz="2000" dirty="0" smtClean="0"/>
          </a:p>
          <a:p>
            <a:r>
              <a:rPr lang="es-ES" sz="2000" dirty="0" smtClean="0"/>
              <a:t>5. Fortalecer acciones de prevención incrementando el rol de </a:t>
            </a:r>
            <a:r>
              <a:rPr lang="es-ES" sz="2000" dirty="0" err="1" smtClean="0"/>
              <a:t>lxs</a:t>
            </a:r>
            <a:r>
              <a:rPr lang="es-ES" sz="2000" dirty="0" smtClean="0"/>
              <a:t> </a:t>
            </a:r>
            <a:r>
              <a:rPr lang="es-ES" sz="2000" dirty="0" err="1" smtClean="0"/>
              <a:t>trabajadorxs</a:t>
            </a:r>
            <a:endParaRPr lang="es-AR" sz="2000" dirty="0" smtClean="0"/>
          </a:p>
          <a:p>
            <a:r>
              <a:rPr lang="es-ES" sz="2000" dirty="0" smtClean="0"/>
              <a:t>6. Propuesta a largo plazo de derogación de la Ley de Riesgos del Trabajo</a:t>
            </a:r>
            <a:endParaRPr lang="es-AR" sz="2000" dirty="0" smtClean="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1048594 Título"/>
          <p:cNvSpPr>
            <a:spLocks noGrp="1"/>
          </p:cNvSpPr>
          <p:nvPr>
            <p:ph type="title"/>
          </p:nvPr>
        </p:nvSpPr>
        <p:spPr>
          <a:ln w="28575" cap="flat">
            <a:solidFill>
              <a:srgbClr val="0070C0"/>
            </a:solidFill>
          </a:ln>
        </p:spPr>
        <p:txBody>
          <a:bodyPr/>
          <a:lstStyle/>
          <a:p>
            <a:pPr eaLnBrk="1" latinLnBrk="1" hangingPunct="1"/>
            <a:r>
              <a:rPr lang="es-ES" altLang="zh-CN" b="1" smtClean="0">
                <a:solidFill>
                  <a:srgbClr val="0070C0"/>
                </a:solidFill>
                <a:sym typeface="Calibri" pitchFamily="34" charset="0"/>
              </a:rPr>
              <a:t>Taller 7 </a:t>
            </a:r>
            <a:r>
              <a:rPr lang="mr-IN" altLang="zh-CN" b="1" smtClean="0">
                <a:solidFill>
                  <a:srgbClr val="0070C0"/>
                </a:solidFill>
                <a:sym typeface="Calibri" pitchFamily="34" charset="0"/>
              </a:rPr>
              <a:t>–</a:t>
            </a:r>
            <a:r>
              <a:rPr lang="es-ES" altLang="zh-CN" b="1" smtClean="0">
                <a:solidFill>
                  <a:srgbClr val="0070C0"/>
                </a:solidFill>
                <a:sym typeface="Calibri" pitchFamily="34" charset="0"/>
              </a:rPr>
              <a:t> Resarcimiento integral</a:t>
            </a:r>
            <a:br>
              <a:rPr lang="es-ES" altLang="zh-CN" b="1" smtClean="0">
                <a:solidFill>
                  <a:srgbClr val="0070C0"/>
                </a:solidFill>
                <a:sym typeface="Calibri" pitchFamily="34" charset="0"/>
              </a:rPr>
            </a:br>
            <a:r>
              <a:rPr lang="es-ES" altLang="zh-CN" b="1" smtClean="0">
                <a:solidFill>
                  <a:srgbClr val="0070C0"/>
                </a:solidFill>
                <a:sym typeface="Calibri" pitchFamily="34" charset="0"/>
              </a:rPr>
              <a:t>del daño y recalificación</a:t>
            </a:r>
            <a:endParaRPr lang="zh-CN" altLang="en-US" b="1" smtClean="0">
              <a:solidFill>
                <a:srgbClr val="0070C0"/>
              </a:solidFill>
              <a:sym typeface="Calibri" pitchFamily="34" charset="0"/>
            </a:endParaRPr>
          </a:p>
        </p:txBody>
      </p:sp>
      <p:sp>
        <p:nvSpPr>
          <p:cNvPr id="21506" name="Marcador de contenido 1"/>
          <p:cNvSpPr>
            <a:spLocks noGrp="1"/>
          </p:cNvSpPr>
          <p:nvPr>
            <p:ph idx="1"/>
          </p:nvPr>
        </p:nvSpPr>
        <p:spPr>
          <a:xfrm>
            <a:off x="457200" y="1600200"/>
            <a:ext cx="8229600" cy="5257800"/>
          </a:xfrm>
          <a:ln w="41275">
            <a:solidFill>
              <a:schemeClr val="accent1"/>
            </a:solidFill>
          </a:ln>
        </p:spPr>
        <p:txBody>
          <a:bodyPr/>
          <a:lstStyle/>
          <a:p>
            <a:r>
              <a:rPr lang="es-ES" sz="1900" dirty="0" smtClean="0"/>
              <a:t>Si bien tenemos un enfoque preventivo, la reparación no debe ser negada y no puede faltar. La Recalificación es parte de la reparación.</a:t>
            </a:r>
            <a:endParaRPr lang="es-AR" sz="1900" dirty="0" smtClean="0"/>
          </a:p>
          <a:p>
            <a:r>
              <a:rPr lang="es-ES" sz="1900" dirty="0" smtClean="0"/>
              <a:t>El reconocimiento del daño ocasionado por las malas condiciones de trabajo debe ser INTEGRAL , JUSTO , OPORTUNO y A TIEMPO.</a:t>
            </a:r>
            <a:endParaRPr lang="es-AR" sz="1900" dirty="0" smtClean="0"/>
          </a:p>
          <a:p>
            <a:r>
              <a:rPr lang="es-ES" sz="1900" dirty="0" smtClean="0"/>
              <a:t>El reconocimiento económico debe estar actualizado por un índice que garantice las condiciones más beneficiosas para </a:t>
            </a:r>
            <a:r>
              <a:rPr lang="es-ES" sz="1900" dirty="0" err="1" smtClean="0"/>
              <a:t>lxs</a:t>
            </a:r>
            <a:r>
              <a:rPr lang="es-ES" sz="1900" dirty="0" smtClean="0"/>
              <a:t> </a:t>
            </a:r>
            <a:r>
              <a:rPr lang="es-ES" sz="1900" dirty="0" err="1" smtClean="0"/>
              <a:t>trabajadorxs</a:t>
            </a:r>
            <a:r>
              <a:rPr lang="es-ES" sz="1900" dirty="0" smtClean="0"/>
              <a:t>.</a:t>
            </a:r>
            <a:endParaRPr lang="es-AR" sz="1900" dirty="0" smtClean="0"/>
          </a:p>
          <a:p>
            <a:r>
              <a:rPr lang="es-ES" sz="1900" dirty="0" smtClean="0"/>
              <a:t>Las condiciones de trabajo generan, en muchas actividades,  Enfermedades Profesionales (EP) que impiden la llegada de </a:t>
            </a:r>
            <a:r>
              <a:rPr lang="es-ES" sz="1900" dirty="0" err="1" smtClean="0"/>
              <a:t>lxs</a:t>
            </a:r>
            <a:r>
              <a:rPr lang="es-ES" sz="1900" dirty="0" smtClean="0"/>
              <a:t> </a:t>
            </a:r>
            <a:r>
              <a:rPr lang="es-ES" sz="1900" dirty="0" err="1" smtClean="0"/>
              <a:t>compañerxs</a:t>
            </a:r>
            <a:r>
              <a:rPr lang="es-ES" sz="1900" dirty="0" smtClean="0"/>
              <a:t> a la jubilación.</a:t>
            </a:r>
            <a:endParaRPr lang="es-AR" sz="1900" dirty="0" smtClean="0"/>
          </a:p>
          <a:p>
            <a:r>
              <a:rPr lang="es-ES" sz="1900" dirty="0" smtClean="0"/>
              <a:t>Las ART enmascaran las enfermedades profesionales con la recalificación, siendo para el empresario una </a:t>
            </a:r>
            <a:r>
              <a:rPr lang="es-ES" sz="1900" dirty="0" err="1" smtClean="0"/>
              <a:t>via</a:t>
            </a:r>
            <a:r>
              <a:rPr lang="es-ES" sz="1900" dirty="0" smtClean="0"/>
              <a:t> rápida y más barata para el despido de los </a:t>
            </a:r>
            <a:r>
              <a:rPr lang="es-ES" sz="1900" dirty="0" err="1" smtClean="0"/>
              <a:t>trabajadorxs</a:t>
            </a:r>
            <a:r>
              <a:rPr lang="es-ES" sz="1900" dirty="0" smtClean="0"/>
              <a:t>.</a:t>
            </a:r>
            <a:endParaRPr lang="es-AR" sz="1900" dirty="0" smtClean="0"/>
          </a:p>
          <a:p>
            <a:r>
              <a:rPr lang="es-ES" sz="1900" dirty="0" smtClean="0"/>
              <a:t>La RECALIFICACIÓN LABORAL debe estar pensada como un hecho REPARATORIO con SALIDA  y  REINSERCIÓN LABORAL efectiva.</a:t>
            </a:r>
            <a:endParaRPr lang="es-AR" sz="1900" dirty="0" smtClean="0"/>
          </a:p>
          <a:p>
            <a:r>
              <a:rPr lang="es-ES" sz="1900" dirty="0" smtClean="0"/>
              <a:t>Se puede pensar en un INSTITUTO de CAPACITACIÓN de </a:t>
            </a:r>
            <a:r>
              <a:rPr lang="es-ES" sz="1900" dirty="0" err="1" smtClean="0"/>
              <a:t>Trabajadorxs</a:t>
            </a:r>
            <a:r>
              <a:rPr lang="es-ES" sz="1900" dirty="0" smtClean="0"/>
              <a:t> con salida laboral efectiva, participación de los </a:t>
            </a:r>
            <a:r>
              <a:rPr lang="es-ES" sz="1900" dirty="0" err="1" smtClean="0"/>
              <a:t>trabajadorxs</a:t>
            </a:r>
            <a:r>
              <a:rPr lang="es-ES" sz="1900" dirty="0" smtClean="0"/>
              <a:t>  y financiado por fondos de las ART y Empresarios.</a:t>
            </a:r>
            <a:endParaRPr lang="es-AR" sz="1900"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2 Imagen"/>
          <p:cNvPicPr>
            <a:picLocks noChangeAspect="1"/>
          </p:cNvPicPr>
          <p:nvPr/>
        </p:nvPicPr>
        <p:blipFill>
          <a:blip r:embed="rId2" cstate="print"/>
          <a:srcRect/>
          <a:stretch>
            <a:fillRect/>
          </a:stretch>
        </p:blipFill>
        <p:spPr bwMode="auto">
          <a:xfrm>
            <a:off x="19050" y="44450"/>
            <a:ext cx="9105900" cy="6769100"/>
          </a:xfrm>
          <a:prstGeom prst="rect">
            <a:avLst/>
          </a:prstGeom>
          <a:noFill/>
          <a:ln w="9525">
            <a:noFill/>
            <a:miter lim="800000"/>
            <a:headEnd/>
            <a:tailEnd/>
          </a:ln>
        </p:spPr>
      </p:pic>
      <p:pic>
        <p:nvPicPr>
          <p:cNvPr id="22530" name="Picture 2" descr="C:\Users\Lilian\Documents\CTA\2017\ESPACIO INTERSINDICAL\POWERS VARIOS\logo ESPACIO INTERSINDICAL.jpg"/>
          <p:cNvPicPr>
            <a:picLocks noChangeAspect="1" noChangeArrowheads="1"/>
          </p:cNvPicPr>
          <p:nvPr/>
        </p:nvPicPr>
        <p:blipFill>
          <a:blip r:embed="rId3" cstate="print"/>
          <a:srcRect/>
          <a:stretch>
            <a:fillRect/>
          </a:stretch>
        </p:blipFill>
        <p:spPr bwMode="auto">
          <a:xfrm>
            <a:off x="250825" y="549275"/>
            <a:ext cx="2881313" cy="3068638"/>
          </a:xfrm>
          <a:prstGeom prst="rect">
            <a:avLst/>
          </a:prstGeom>
          <a:noFill/>
          <a:ln w="57150">
            <a:solidFill>
              <a:schemeClr val="accent2"/>
            </a:solidFill>
            <a:miter lim="800000"/>
            <a:headEnd/>
            <a:tailEnd/>
          </a:ln>
        </p:spPr>
      </p:pic>
      <p:sp>
        <p:nvSpPr>
          <p:cNvPr id="4" name="3 Rectángulo"/>
          <p:cNvSpPr/>
          <p:nvPr/>
        </p:nvSpPr>
        <p:spPr>
          <a:xfrm>
            <a:off x="2195513" y="4437063"/>
            <a:ext cx="5256212" cy="7207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r>
              <a:rPr lang="es-MX" sz="5400">
                <a:solidFill>
                  <a:schemeClr val="bg1"/>
                </a:solidFill>
                <a:cs typeface="Arial" pitchFamily="34" charset="0"/>
              </a:rPr>
              <a:t>OCTUBRE 2019</a:t>
            </a:r>
            <a:endParaRPr lang="es-ES" sz="5400">
              <a:solidFill>
                <a:schemeClr val="bg1"/>
              </a:solidFill>
              <a:cs typeface="Arial"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350</TotalTime>
  <Words>935</Words>
  <Application>Microsoft Office PowerPoint</Application>
  <PresentationFormat>Presentación en pantalla (4:3)</PresentationFormat>
  <Paragraphs>31</Paragraphs>
  <Slides>9</Slides>
  <Notes>0</Notes>
  <HiddenSlides>0</HiddenSlides>
  <MMClips>0</MMClips>
  <ScaleCrop>false</ScaleCrop>
  <HeadingPairs>
    <vt:vector size="4" baseType="variant">
      <vt:variant>
        <vt:lpstr>Tema</vt:lpstr>
      </vt:variant>
      <vt:variant>
        <vt:i4>1</vt:i4>
      </vt:variant>
      <vt:variant>
        <vt:lpstr>Títulos de diapositiva</vt:lpstr>
      </vt:variant>
      <vt:variant>
        <vt:i4>9</vt:i4>
      </vt:variant>
    </vt:vector>
  </HeadingPairs>
  <TitlesOfParts>
    <vt:vector size="10" baseType="lpstr">
      <vt:lpstr>Tema de Office</vt:lpstr>
      <vt:lpstr>Diapositiva 1</vt:lpstr>
      <vt:lpstr>Taller 1 - ¿Comisiones médicas?</vt:lpstr>
      <vt:lpstr>Taller 2 – Rol de la participación  de lxs trabajadorxs</vt:lpstr>
      <vt:lpstr>Taller 3 – Rol de los efectores  de salud</vt:lpstr>
      <vt:lpstr>Taller 4 – Nuevas formas  de trabajo</vt:lpstr>
      <vt:lpstr>Taller 5 – Superintendencia  de Riesgos del Trabajo</vt:lpstr>
      <vt:lpstr>Taller 6 – Aseguradoras de  Riesgos del Trabajo</vt:lpstr>
      <vt:lpstr>Taller 7 – Resarcimiento integral del daño y recalificación</vt:lpstr>
      <vt:lpstr>Diapositiva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Lili</dc:creator>
  <cp:lastModifiedBy>Usuario</cp:lastModifiedBy>
  <cp:revision>34</cp:revision>
  <dcterms:created xsi:type="dcterms:W3CDTF">2019-07-13T16:01:10Z</dcterms:created>
  <dcterms:modified xsi:type="dcterms:W3CDTF">2019-10-09T01:12:06Z</dcterms:modified>
</cp:coreProperties>
</file>